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80"/>
  </p:notesMasterIdLst>
  <p:handoutMasterIdLst>
    <p:handoutMasterId r:id="rId81"/>
  </p:handoutMasterIdLst>
  <p:sldIdLst>
    <p:sldId id="881" r:id="rId2"/>
    <p:sldId id="1096" r:id="rId3"/>
    <p:sldId id="1095" r:id="rId4"/>
    <p:sldId id="1101" r:id="rId5"/>
    <p:sldId id="1097" r:id="rId6"/>
    <p:sldId id="1143" r:id="rId7"/>
    <p:sldId id="1144" r:id="rId8"/>
    <p:sldId id="1117" r:id="rId9"/>
    <p:sldId id="1119" r:id="rId10"/>
    <p:sldId id="1145" r:id="rId11"/>
    <p:sldId id="1148" r:id="rId12"/>
    <p:sldId id="1122" r:id="rId13"/>
    <p:sldId id="1191" r:id="rId14"/>
    <p:sldId id="1130" r:id="rId15"/>
    <p:sldId id="1131" r:id="rId16"/>
    <p:sldId id="1132" r:id="rId17"/>
    <p:sldId id="1133" r:id="rId18"/>
    <p:sldId id="1126" r:id="rId19"/>
    <p:sldId id="1127" r:id="rId20"/>
    <p:sldId id="1125" r:id="rId21"/>
    <p:sldId id="1163" r:id="rId22"/>
    <p:sldId id="1192" r:id="rId23"/>
    <p:sldId id="1121" r:id="rId24"/>
    <p:sldId id="1181" r:id="rId25"/>
    <p:sldId id="1156" r:id="rId26"/>
    <p:sldId id="1158" r:id="rId27"/>
    <p:sldId id="1194" r:id="rId28"/>
    <p:sldId id="1099" r:id="rId29"/>
    <p:sldId id="1113" r:id="rId30"/>
    <p:sldId id="1090" r:id="rId31"/>
    <p:sldId id="1104" r:id="rId32"/>
    <p:sldId id="1190" r:id="rId33"/>
    <p:sldId id="1134" r:id="rId34"/>
    <p:sldId id="1186" r:id="rId35"/>
    <p:sldId id="1187" r:id="rId36"/>
    <p:sldId id="1189" r:id="rId37"/>
    <p:sldId id="1135" r:id="rId38"/>
    <p:sldId id="1136" r:id="rId39"/>
    <p:sldId id="1137" r:id="rId40"/>
    <p:sldId id="1149" r:id="rId41"/>
    <p:sldId id="1150" r:id="rId42"/>
    <p:sldId id="1161" r:id="rId43"/>
    <p:sldId id="1162" r:id="rId44"/>
    <p:sldId id="1151" r:id="rId45"/>
    <p:sldId id="1152" r:id="rId46"/>
    <p:sldId id="1203" r:id="rId47"/>
    <p:sldId id="1153" r:id="rId48"/>
    <p:sldId id="1193" r:id="rId49"/>
    <p:sldId id="1200" r:id="rId50"/>
    <p:sldId id="1103" r:id="rId51"/>
    <p:sldId id="1206" r:id="rId52"/>
    <p:sldId id="1201" r:id="rId53"/>
    <p:sldId id="1100" r:id="rId54"/>
    <p:sldId id="1165" r:id="rId55"/>
    <p:sldId id="1166" r:id="rId56"/>
    <p:sldId id="1169" r:id="rId57"/>
    <p:sldId id="1170" r:id="rId58"/>
    <p:sldId id="1171" r:id="rId59"/>
    <p:sldId id="1172" r:id="rId60"/>
    <p:sldId id="1173" r:id="rId61"/>
    <p:sldId id="1215" r:id="rId62"/>
    <p:sldId id="1214" r:id="rId63"/>
    <p:sldId id="1174" r:id="rId64"/>
    <p:sldId id="1216" r:id="rId65"/>
    <p:sldId id="1217" r:id="rId66"/>
    <p:sldId id="1218" r:id="rId67"/>
    <p:sldId id="1219" r:id="rId68"/>
    <p:sldId id="1180" r:id="rId69"/>
    <p:sldId id="1211" r:id="rId70"/>
    <p:sldId id="1212" r:id="rId71"/>
    <p:sldId id="1213" r:id="rId72"/>
    <p:sldId id="1182" r:id="rId73"/>
    <p:sldId id="1183" r:id="rId74"/>
    <p:sldId id="1184" r:id="rId75"/>
    <p:sldId id="1185" r:id="rId76"/>
    <p:sldId id="1195" r:id="rId77"/>
    <p:sldId id="1204" r:id="rId78"/>
    <p:sldId id="1205" r:id="rId79"/>
  </p:sldIdLst>
  <p:sldSz cx="12192000" cy="6858000"/>
  <p:notesSz cx="9928225" cy="6797675"/>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C0C0"/>
    <a:srgbClr val="DFD513"/>
    <a:srgbClr val="CC6600"/>
    <a:srgbClr val="CC3399"/>
    <a:srgbClr val="DC30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81490" autoAdjust="0"/>
  </p:normalViewPr>
  <p:slideViewPr>
    <p:cSldViewPr>
      <p:cViewPr>
        <p:scale>
          <a:sx n="100" d="100"/>
          <a:sy n="100" d="100"/>
        </p:scale>
        <p:origin x="228" y="0"/>
      </p:cViewPr>
      <p:guideLst>
        <p:guide orient="horz" pos="2160"/>
        <p:guide pos="3840"/>
      </p:guideLst>
    </p:cSldViewPr>
  </p:slideViewPr>
  <p:outlineViewPr>
    <p:cViewPr>
      <p:scale>
        <a:sx n="33" d="100"/>
        <a:sy n="33" d="100"/>
      </p:scale>
      <p:origin x="0" y="245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976" y="96"/>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7"/>
            <a:ext cx="4303313" cy="339884"/>
          </a:xfrm>
          <a:prstGeom prst="rect">
            <a:avLst/>
          </a:prstGeom>
        </p:spPr>
        <p:txBody>
          <a:bodyPr vert="horz" lIns="91615" tIns="45808" rIns="91615" bIns="45808" rtlCol="0"/>
          <a:lstStyle>
            <a:lvl1pPr algn="l">
              <a:defRPr sz="1200"/>
            </a:lvl1pPr>
          </a:lstStyle>
          <a:p>
            <a:pPr>
              <a:defRPr/>
            </a:pPr>
            <a:endParaRPr lang="zh-TW" altLang="en-US"/>
          </a:p>
        </p:txBody>
      </p:sp>
      <p:sp>
        <p:nvSpPr>
          <p:cNvPr id="3" name="日期版面配置區 2"/>
          <p:cNvSpPr>
            <a:spLocks noGrp="1"/>
          </p:cNvSpPr>
          <p:nvPr>
            <p:ph type="dt" sz="quarter" idx="1"/>
          </p:nvPr>
        </p:nvSpPr>
        <p:spPr>
          <a:xfrm>
            <a:off x="5622603" y="7"/>
            <a:ext cx="4303313" cy="339884"/>
          </a:xfrm>
          <a:prstGeom prst="rect">
            <a:avLst/>
          </a:prstGeom>
        </p:spPr>
        <p:txBody>
          <a:bodyPr vert="horz" lIns="91615" tIns="45808" rIns="91615" bIns="45808" rtlCol="0"/>
          <a:lstStyle>
            <a:lvl1pPr algn="r">
              <a:defRPr sz="1200"/>
            </a:lvl1pPr>
          </a:lstStyle>
          <a:p>
            <a:pPr>
              <a:defRPr/>
            </a:pPr>
            <a:fld id="{4785F242-24A1-4F4D-88CC-D14F806EBBA6}" type="datetimeFigureOut">
              <a:rPr lang="zh-TW" altLang="en-US"/>
              <a:pPr>
                <a:defRPr/>
              </a:pPr>
              <a:t>2019/12/12</a:t>
            </a:fld>
            <a:endParaRPr lang="zh-TW" altLang="en-US"/>
          </a:p>
        </p:txBody>
      </p:sp>
      <p:sp>
        <p:nvSpPr>
          <p:cNvPr id="4" name="頁尾版面配置區 3"/>
          <p:cNvSpPr>
            <a:spLocks noGrp="1"/>
          </p:cNvSpPr>
          <p:nvPr>
            <p:ph type="ftr" sz="quarter" idx="2"/>
          </p:nvPr>
        </p:nvSpPr>
        <p:spPr>
          <a:xfrm>
            <a:off x="0" y="6456706"/>
            <a:ext cx="4303313" cy="339884"/>
          </a:xfrm>
          <a:prstGeom prst="rect">
            <a:avLst/>
          </a:prstGeom>
        </p:spPr>
        <p:txBody>
          <a:bodyPr vert="horz" lIns="91615" tIns="45808" rIns="91615" bIns="45808" rtlCol="0" anchor="b"/>
          <a:lstStyle>
            <a:lvl1pPr algn="l">
              <a:defRPr sz="1200"/>
            </a:lvl1pPr>
          </a:lstStyle>
          <a:p>
            <a:pPr>
              <a:defRPr/>
            </a:pPr>
            <a:endParaRPr lang="zh-TW" altLang="en-US"/>
          </a:p>
        </p:txBody>
      </p:sp>
      <p:sp>
        <p:nvSpPr>
          <p:cNvPr id="5" name="投影片編號版面配置區 4"/>
          <p:cNvSpPr>
            <a:spLocks noGrp="1"/>
          </p:cNvSpPr>
          <p:nvPr>
            <p:ph type="sldNum" sz="quarter" idx="3"/>
          </p:nvPr>
        </p:nvSpPr>
        <p:spPr>
          <a:xfrm>
            <a:off x="5622603" y="6456706"/>
            <a:ext cx="4303313" cy="339884"/>
          </a:xfrm>
          <a:prstGeom prst="rect">
            <a:avLst/>
          </a:prstGeom>
        </p:spPr>
        <p:txBody>
          <a:bodyPr vert="horz" lIns="91615" tIns="45808" rIns="91615" bIns="45808" rtlCol="0" anchor="b"/>
          <a:lstStyle>
            <a:lvl1pPr algn="r">
              <a:defRPr sz="1200"/>
            </a:lvl1pPr>
          </a:lstStyle>
          <a:p>
            <a:pPr>
              <a:defRPr/>
            </a:pPr>
            <a:fld id="{4C4904C9-3E3F-49FB-8FCE-18A48282D341}" type="slidenum">
              <a:rPr lang="zh-TW" altLang="en-US"/>
              <a:pPr>
                <a:defRPr/>
              </a:pPr>
              <a:t>‹#›</a:t>
            </a:fld>
            <a:endParaRPr lang="zh-TW" altLang="en-US"/>
          </a:p>
        </p:txBody>
      </p:sp>
    </p:spTree>
    <p:extLst>
      <p:ext uri="{BB962C8B-B14F-4D97-AF65-F5344CB8AC3E}">
        <p14:creationId xmlns:p14="http://schemas.microsoft.com/office/powerpoint/2010/main" val="153085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7"/>
            <a:ext cx="4303313" cy="339884"/>
          </a:xfrm>
          <a:prstGeom prst="rect">
            <a:avLst/>
          </a:prstGeom>
        </p:spPr>
        <p:txBody>
          <a:bodyPr vert="horz" lIns="91610" tIns="45804" rIns="91610" bIns="45804"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5622603" y="7"/>
            <a:ext cx="4303313" cy="339884"/>
          </a:xfrm>
          <a:prstGeom prst="rect">
            <a:avLst/>
          </a:prstGeom>
        </p:spPr>
        <p:txBody>
          <a:bodyPr vert="horz" lIns="91610" tIns="45804" rIns="91610" bIns="45804" rtlCol="0"/>
          <a:lstStyle>
            <a:lvl1pPr algn="r" fontAlgn="auto">
              <a:spcBef>
                <a:spcPts val="0"/>
              </a:spcBef>
              <a:spcAft>
                <a:spcPts val="0"/>
              </a:spcAft>
              <a:defRPr kumimoji="0" sz="1200">
                <a:latin typeface="+mn-lt"/>
                <a:ea typeface="+mn-ea"/>
              </a:defRPr>
            </a:lvl1pPr>
          </a:lstStyle>
          <a:p>
            <a:pPr>
              <a:defRPr/>
            </a:pPr>
            <a:fld id="{10BEC28A-28DD-48D1-8455-A72418DFD369}" type="datetimeFigureOut">
              <a:rPr lang="zh-TW" altLang="en-US"/>
              <a:pPr>
                <a:defRPr/>
              </a:pPr>
              <a:t>2019/12/12</a:t>
            </a:fld>
            <a:endParaRPr lang="zh-TW" altLang="en-US"/>
          </a:p>
        </p:txBody>
      </p:sp>
      <p:sp>
        <p:nvSpPr>
          <p:cNvPr id="4" name="投影片圖像版面配置區 3"/>
          <p:cNvSpPr>
            <a:spLocks noGrp="1" noRot="1" noChangeAspect="1"/>
          </p:cNvSpPr>
          <p:nvPr>
            <p:ph type="sldImg" idx="2"/>
          </p:nvPr>
        </p:nvSpPr>
        <p:spPr>
          <a:xfrm>
            <a:off x="2698750" y="511175"/>
            <a:ext cx="4530725" cy="2547938"/>
          </a:xfrm>
          <a:prstGeom prst="rect">
            <a:avLst/>
          </a:prstGeom>
          <a:noFill/>
          <a:ln w="12700">
            <a:solidFill>
              <a:prstClr val="black"/>
            </a:solidFill>
          </a:ln>
        </p:spPr>
        <p:txBody>
          <a:bodyPr vert="horz" lIns="91610" tIns="45804" rIns="91610" bIns="45804" rtlCol="0" anchor="ctr"/>
          <a:lstStyle/>
          <a:p>
            <a:pPr lvl="0"/>
            <a:endParaRPr lang="zh-TW" altLang="en-US" noProof="0"/>
          </a:p>
        </p:txBody>
      </p:sp>
      <p:sp>
        <p:nvSpPr>
          <p:cNvPr id="5" name="備忘稿版面配置區 4"/>
          <p:cNvSpPr>
            <a:spLocks noGrp="1"/>
          </p:cNvSpPr>
          <p:nvPr>
            <p:ph type="body" sz="quarter" idx="3"/>
          </p:nvPr>
        </p:nvSpPr>
        <p:spPr>
          <a:xfrm>
            <a:off x="992376" y="3229450"/>
            <a:ext cx="7943507" cy="3058953"/>
          </a:xfrm>
          <a:prstGeom prst="rect">
            <a:avLst/>
          </a:prstGeom>
        </p:spPr>
        <p:txBody>
          <a:bodyPr vert="horz" lIns="91610" tIns="45804" rIns="91610" bIns="45804"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a:p>
        </p:txBody>
      </p:sp>
      <p:sp>
        <p:nvSpPr>
          <p:cNvPr id="6" name="頁尾版面配置區 5"/>
          <p:cNvSpPr>
            <a:spLocks noGrp="1"/>
          </p:cNvSpPr>
          <p:nvPr>
            <p:ph type="ftr" sz="quarter" idx="4"/>
          </p:nvPr>
        </p:nvSpPr>
        <p:spPr>
          <a:xfrm>
            <a:off x="0" y="6456706"/>
            <a:ext cx="4303313" cy="339884"/>
          </a:xfrm>
          <a:prstGeom prst="rect">
            <a:avLst/>
          </a:prstGeom>
        </p:spPr>
        <p:txBody>
          <a:bodyPr vert="horz" lIns="91610" tIns="45804" rIns="91610" bIns="45804"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5622603" y="6456706"/>
            <a:ext cx="4303313" cy="339884"/>
          </a:xfrm>
          <a:prstGeom prst="rect">
            <a:avLst/>
          </a:prstGeom>
        </p:spPr>
        <p:txBody>
          <a:bodyPr vert="horz" lIns="91610" tIns="45804" rIns="91610" bIns="45804" rtlCol="0" anchor="b"/>
          <a:lstStyle>
            <a:lvl1pPr algn="r" fontAlgn="auto">
              <a:spcBef>
                <a:spcPts val="0"/>
              </a:spcBef>
              <a:spcAft>
                <a:spcPts val="0"/>
              </a:spcAft>
              <a:defRPr kumimoji="0" sz="1200">
                <a:latin typeface="+mn-lt"/>
                <a:ea typeface="+mn-ea"/>
              </a:defRPr>
            </a:lvl1pPr>
          </a:lstStyle>
          <a:p>
            <a:pPr>
              <a:defRPr/>
            </a:pPr>
            <a:fld id="{5B5EFBDB-032D-43FD-B762-F4099B6A73D5}" type="slidenum">
              <a:rPr lang="zh-TW" altLang="en-US"/>
              <a:pPr>
                <a:defRPr/>
              </a:pPr>
              <a:t>‹#›</a:t>
            </a:fld>
            <a:endParaRPr lang="zh-TW" altLang="en-US"/>
          </a:p>
        </p:txBody>
      </p:sp>
    </p:spTree>
    <p:extLst>
      <p:ext uri="{BB962C8B-B14F-4D97-AF65-F5344CB8AC3E}">
        <p14:creationId xmlns:p14="http://schemas.microsoft.com/office/powerpoint/2010/main" val="2763040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nvestigatortw.wordpress.com/2015/02/26/%E7%B5%90%E6%A7%8B%E7%94%9F%E7%89%A9%E5%AD%B8-structural-biology-%E5%B0%88%E9%A1%8C/"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698750" y="511175"/>
            <a:ext cx="4530725" cy="2547938"/>
          </a:xfrm>
        </p:spPr>
      </p:sp>
      <p:sp>
        <p:nvSpPr>
          <p:cNvPr id="3" name="備忘稿版面配置區 2"/>
          <p:cNvSpPr>
            <a:spLocks noGrp="1"/>
          </p:cNvSpPr>
          <p:nvPr>
            <p:ph type="body" idx="1"/>
          </p:nvPr>
        </p:nvSpPr>
        <p:spPr/>
        <p:txBody>
          <a:bodyPr/>
          <a:lstStyle/>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t>1</a:t>
            </a:fld>
            <a:endParaRPr lang="zh-TW" altLang="en-US"/>
          </a:p>
        </p:txBody>
      </p:sp>
    </p:spTree>
    <p:extLst>
      <p:ext uri="{BB962C8B-B14F-4D97-AF65-F5344CB8AC3E}">
        <p14:creationId xmlns:p14="http://schemas.microsoft.com/office/powerpoint/2010/main" val="3577895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21</a:t>
            </a:fld>
            <a:endParaRPr lang="zh-TW" altLang="en-US"/>
          </a:p>
        </p:txBody>
      </p:sp>
    </p:spTree>
    <p:extLst>
      <p:ext uri="{BB962C8B-B14F-4D97-AF65-F5344CB8AC3E}">
        <p14:creationId xmlns:p14="http://schemas.microsoft.com/office/powerpoint/2010/main" val="3486809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dirty="0" smtClean="0">
                <a:latin typeface="Times New Roman" panose="02020603050405020304" pitchFamily="18" charset="0"/>
                <a:cs typeface="Times New Roman" panose="02020603050405020304" pitchFamily="18" charset="0"/>
              </a:rPr>
              <a:t>FFT + PCA</a:t>
            </a:r>
          </a:p>
          <a:p>
            <a:pPr lvl="1"/>
            <a:r>
              <a:rPr lang="en-US" altLang="zh-TW" dirty="0" smtClean="0">
                <a:latin typeface="Times New Roman" panose="02020603050405020304" pitchFamily="18" charset="0"/>
                <a:cs typeface="Times New Roman" panose="02020603050405020304" pitchFamily="18" charset="0"/>
              </a:rPr>
              <a:t>General </a:t>
            </a:r>
            <a:r>
              <a:rPr lang="en-US" altLang="zh-TW" dirty="0" smtClean="0">
                <a:latin typeface="Times New Roman" panose="02020603050405020304" pitchFamily="18" charset="0"/>
                <a:cs typeface="Times New Roman" panose="02020603050405020304" pitchFamily="18" charset="0"/>
              </a:rPr>
              <a:t>tool for image dataset in contrast to</a:t>
            </a:r>
          </a:p>
          <a:p>
            <a:pPr lvl="2"/>
            <a:r>
              <a:rPr lang="en-US" altLang="zh-TW" dirty="0" smtClean="0">
                <a:latin typeface="Times New Roman" panose="02020603050405020304" pitchFamily="18" charset="0"/>
                <a:cs typeface="Times New Roman" panose="02020603050405020304" pitchFamily="18" charset="0"/>
              </a:rPr>
              <a:t>Steerable PCA</a:t>
            </a:r>
          </a:p>
          <a:p>
            <a:pPr lvl="2"/>
            <a:r>
              <a:rPr lang="en-US" altLang="zh-TW" dirty="0" smtClean="0">
                <a:latin typeface="Times New Roman" panose="02020603050405020304" pitchFamily="18" charset="0"/>
                <a:cs typeface="Times New Roman" panose="02020603050405020304" pitchFamily="18" charset="0"/>
              </a:rPr>
              <a:t>Deep learning method</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22</a:t>
            </a:fld>
            <a:endParaRPr lang="zh-TW" altLang="en-US"/>
          </a:p>
        </p:txBody>
      </p:sp>
    </p:spTree>
    <p:extLst>
      <p:ext uri="{BB962C8B-B14F-4D97-AF65-F5344CB8AC3E}">
        <p14:creationId xmlns:p14="http://schemas.microsoft.com/office/powerpoint/2010/main" val="2271766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700713" y="349250"/>
            <a:ext cx="3100387" cy="1744663"/>
          </a:xfrm>
        </p:spPr>
      </p:sp>
      <p:sp>
        <p:nvSpPr>
          <p:cNvPr id="3" name="備忘稿版面配置區 2"/>
          <p:cNvSpPr>
            <a:spLocks noGrp="1"/>
          </p:cNvSpPr>
          <p:nvPr>
            <p:ph type="body" idx="1"/>
          </p:nvPr>
        </p:nvSpPr>
        <p:spPr/>
        <p:txBody>
          <a:bodyPr/>
          <a:lstStyle/>
          <a:p>
            <a:pPr marL="731838" lvl="1" indent="-457200">
              <a:buFont typeface="+mj-lt"/>
              <a:buAutoNum type="arabicPeriod"/>
            </a:pPr>
            <a:r>
              <a:rPr lang="en-US" altLang="zh-TW" dirty="0" smtClean="0">
                <a:latin typeface="Times New Roman" panose="02020603050405020304" pitchFamily="18" charset="0"/>
                <a:cs typeface="Times New Roman" panose="02020603050405020304" pitchFamily="18" charset="0"/>
              </a:rPr>
              <a:t>The algorithm is not guaranteed to converge to a global optimum</a:t>
            </a:r>
          </a:p>
          <a:p>
            <a:pPr marL="731838" lvl="1" indent="-457200">
              <a:buFont typeface="+mj-lt"/>
              <a:buAutoNum type="arabicPeriod"/>
            </a:pPr>
            <a:r>
              <a:rPr lang="en-US" altLang="zh-TW" u="sng" dirty="0" smtClean="0">
                <a:solidFill>
                  <a:srgbClr val="FF0000"/>
                </a:solidFill>
                <a:latin typeface="Times New Roman" panose="02020603050405020304" pitchFamily="18" charset="0"/>
                <a:cs typeface="Times New Roman" panose="02020603050405020304" pitchFamily="18" charset="0"/>
              </a:rPr>
              <a:t>Outliers</a:t>
            </a:r>
            <a:r>
              <a:rPr lang="en-US" altLang="zh-TW" dirty="0" smtClean="0">
                <a:latin typeface="Times New Roman" panose="02020603050405020304" pitchFamily="18" charset="0"/>
                <a:cs typeface="Times New Roman" panose="02020603050405020304" pitchFamily="18" charset="0"/>
              </a:rPr>
              <a:t> have a very negative impact on the outcome</a:t>
            </a:r>
          </a:p>
          <a:p>
            <a:pPr marL="731838" lvl="1" indent="-457200">
              <a:buFont typeface="+mj-lt"/>
              <a:buAutoNum type="arabicPeriod"/>
            </a:pPr>
            <a:r>
              <a:rPr lang="en-US" altLang="zh-TW" dirty="0" smtClean="0">
                <a:latin typeface="Times New Roman" panose="02020603050405020304" pitchFamily="18" charset="0"/>
                <a:cs typeface="Times New Roman" panose="02020603050405020304" pitchFamily="18" charset="0"/>
              </a:rPr>
              <a:t>The possibility of “group collapsing”, i.e., the possibility of a group loosing its members to the point of vanishing</a:t>
            </a:r>
          </a:p>
          <a:p>
            <a:pPr marL="731838" lvl="1" indent="-457200">
              <a:buFont typeface="+mj-lt"/>
              <a:buAutoNum type="arabicPeriod"/>
            </a:pPr>
            <a:r>
              <a:rPr lang="en-US" altLang="zh-TW" dirty="0" smtClean="0">
                <a:solidFill>
                  <a:srgbClr val="FF0000"/>
                </a:solidFill>
                <a:latin typeface="Times New Roman" panose="02020603050405020304" pitchFamily="18" charset="0"/>
                <a:cs typeface="Times New Roman" panose="02020603050405020304" pitchFamily="18" charset="0"/>
              </a:rPr>
              <a:t>If the number of groups is not guessed correctly and the groups are not well separable (which is always the case for very noisy data), the result depends dramatically on the initialization.  </a:t>
            </a:r>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latin typeface="Times New Roman" panose="02020603050405020304" pitchFamily="18" charset="0"/>
              <a:cs typeface="Times New Roman" panose="02020603050405020304" pitchFamily="18" charset="0"/>
            </a:endParaRPr>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latin typeface="Times New Roman" panose="02020603050405020304" pitchFamily="18" charset="0"/>
              <a:cs typeface="Times New Roman" panose="02020603050405020304" pitchFamily="18" charset="0"/>
            </a:endParaRPr>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latin typeface="Times New Roman" panose="02020603050405020304" pitchFamily="18" charset="0"/>
              <a:cs typeface="Times New Roman" panose="02020603050405020304" pitchFamily="18" charset="0"/>
            </a:endParaRPr>
          </a:p>
          <a:p>
            <a:pPr marL="0" marR="0" lvl="2"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The algorithm is presented with K templates.  In 3D MRA, for example, these can be K plausible structures of the complex obtained by some means earlier in the project.   Either K randomly selected objects from the entire set are used as initial templates or all objects are randomly assigned to K classes such that each class has the same number of objects and within-group averages are used as initial templates. </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24</a:t>
            </a:fld>
            <a:endParaRPr lang="zh-TW" altLang="en-US"/>
          </a:p>
        </p:txBody>
      </p:sp>
    </p:spTree>
    <p:extLst>
      <p:ext uri="{BB962C8B-B14F-4D97-AF65-F5344CB8AC3E}">
        <p14:creationId xmlns:p14="http://schemas.microsoft.com/office/powerpoint/2010/main" val="2746279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25</a:t>
            </a:fld>
            <a:endParaRPr lang="zh-TW" altLang="en-US"/>
          </a:p>
        </p:txBody>
      </p:sp>
    </p:spTree>
    <p:extLst>
      <p:ext uri="{BB962C8B-B14F-4D97-AF65-F5344CB8AC3E}">
        <p14:creationId xmlns:p14="http://schemas.microsoft.com/office/powerpoint/2010/main" val="290153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It will be helpful in alignment</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26</a:t>
            </a:fld>
            <a:endParaRPr lang="zh-TW" altLang="en-US"/>
          </a:p>
        </p:txBody>
      </p:sp>
    </p:spTree>
    <p:extLst>
      <p:ext uri="{BB962C8B-B14F-4D97-AF65-F5344CB8AC3E}">
        <p14:creationId xmlns:p14="http://schemas.microsoft.com/office/powerpoint/2010/main" val="332815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dirty="0" smtClean="0">
                <a:latin typeface="Times New Roman" panose="02020603050405020304" pitchFamily="18" charset="0"/>
                <a:cs typeface="Times New Roman" panose="02020603050405020304" pitchFamily="18" charset="0"/>
              </a:rPr>
              <a:t>General tool for image dataset in contrast to</a:t>
            </a:r>
          </a:p>
          <a:p>
            <a:pPr lvl="2"/>
            <a:r>
              <a:rPr lang="en-US" altLang="zh-TW" dirty="0" smtClean="0">
                <a:latin typeface="Times New Roman" panose="02020603050405020304" pitchFamily="18" charset="0"/>
                <a:cs typeface="Times New Roman" panose="02020603050405020304" pitchFamily="18" charset="0"/>
              </a:rPr>
              <a:t>Steerable PCA</a:t>
            </a:r>
          </a:p>
          <a:p>
            <a:pPr lvl="2"/>
            <a:r>
              <a:rPr lang="en-US" altLang="zh-TW" dirty="0" smtClean="0">
                <a:latin typeface="Times New Roman" panose="02020603050405020304" pitchFamily="18" charset="0"/>
                <a:cs typeface="Times New Roman" panose="02020603050405020304" pitchFamily="18" charset="0"/>
              </a:rPr>
              <a:t>Deep learning method</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27</a:t>
            </a:fld>
            <a:endParaRPr lang="zh-TW" altLang="en-US"/>
          </a:p>
        </p:txBody>
      </p:sp>
    </p:spTree>
    <p:extLst>
      <p:ext uri="{BB962C8B-B14F-4D97-AF65-F5344CB8AC3E}">
        <p14:creationId xmlns:p14="http://schemas.microsoft.com/office/powerpoint/2010/main" val="333359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cuml</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29</a:t>
            </a:fld>
            <a:endParaRPr lang="zh-TW" altLang="en-US"/>
          </a:p>
        </p:txBody>
      </p:sp>
    </p:spTree>
    <p:extLst>
      <p:ext uri="{BB962C8B-B14F-4D97-AF65-F5344CB8AC3E}">
        <p14:creationId xmlns:p14="http://schemas.microsoft.com/office/powerpoint/2010/main" val="1280545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32</a:t>
            </a:fld>
            <a:endParaRPr lang="zh-TW" altLang="en-US"/>
          </a:p>
        </p:txBody>
      </p:sp>
    </p:spTree>
    <p:extLst>
      <p:ext uri="{BB962C8B-B14F-4D97-AF65-F5344CB8AC3E}">
        <p14:creationId xmlns:p14="http://schemas.microsoft.com/office/powerpoint/2010/main" val="794522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From https://spider.wadsworth.org/spider_doc/spider/docs/align.html</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34</a:t>
            </a:fld>
            <a:endParaRPr lang="zh-TW" altLang="en-US"/>
          </a:p>
        </p:txBody>
      </p:sp>
    </p:spTree>
    <p:extLst>
      <p:ext uri="{BB962C8B-B14F-4D97-AF65-F5344CB8AC3E}">
        <p14:creationId xmlns:p14="http://schemas.microsoft.com/office/powerpoint/2010/main" val="522955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Spider and </a:t>
            </a:r>
            <a:r>
              <a:rPr lang="en-US" altLang="zh-TW" dirty="0" err="1" smtClean="0"/>
              <a:t>Sparx</a:t>
            </a:r>
            <a:endParaRPr lang="en-US" altLang="zh-TW"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Using its own rotational average as a reference, the particle is shifted, its new rotational average is formed and used as a reference, until no further shift is possible</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The alignment includes rotational alignment, shift alignment, and a check of mirrored orientation.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Rotational alignment is done using the AP MD operation and is separated from the shift alignment. Shift is corrected using the most similar image (as determined by AP MD) as a reference.</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35</a:t>
            </a:fld>
            <a:endParaRPr lang="zh-TW" altLang="en-US"/>
          </a:p>
        </p:txBody>
      </p:sp>
    </p:spTree>
    <p:extLst>
      <p:ext uri="{BB962C8B-B14F-4D97-AF65-F5344CB8AC3E}">
        <p14:creationId xmlns:p14="http://schemas.microsoft.com/office/powerpoint/2010/main" val="1735801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1" kern="1200" dirty="0" smtClean="0">
                <a:solidFill>
                  <a:schemeClr val="tx1"/>
                </a:solidFill>
                <a:effectLst/>
                <a:latin typeface="+mn-lt"/>
                <a:ea typeface="+mn-ea"/>
                <a:cs typeface="+mn-cs"/>
              </a:rPr>
              <a:t>傳統電子顯微鏡技術對於生物樣本除了高能電子束的輻射傷害以外，還有為了避免電子被氣體分子干擾，樣本比需在真空狀態下進行測量，使得樣本呈現脫水 </a:t>
            </a:r>
            <a:r>
              <a:rPr lang="en-US" altLang="zh-TW" sz="1200" b="0" i="1" kern="1200" dirty="0" smtClean="0">
                <a:solidFill>
                  <a:schemeClr val="tx1"/>
                </a:solidFill>
                <a:effectLst/>
                <a:latin typeface="+mn-lt"/>
                <a:ea typeface="+mn-ea"/>
                <a:cs typeface="+mn-cs"/>
              </a:rPr>
              <a:t>(dehydration) </a:t>
            </a:r>
            <a:r>
              <a:rPr lang="zh-TW" altLang="en-US" sz="1200" b="0" i="1" kern="1200" dirty="0" smtClean="0">
                <a:solidFill>
                  <a:schemeClr val="tx1"/>
                </a:solidFill>
                <a:effectLst/>
                <a:latin typeface="+mn-lt"/>
                <a:ea typeface="+mn-ea"/>
                <a:cs typeface="+mn-cs"/>
              </a:rPr>
              <a:t>的狀態。直到 </a:t>
            </a:r>
            <a:r>
              <a:rPr lang="en-US" altLang="zh-TW" sz="1200" b="0" i="1" kern="1200" dirty="0" smtClean="0">
                <a:solidFill>
                  <a:schemeClr val="tx1"/>
                </a:solidFill>
                <a:effectLst/>
                <a:latin typeface="+mn-lt"/>
                <a:ea typeface="+mn-ea"/>
                <a:cs typeface="+mn-cs"/>
              </a:rPr>
              <a:t>1975 </a:t>
            </a:r>
            <a:r>
              <a:rPr lang="zh-TW" altLang="en-US" sz="1200" b="0" i="1" kern="1200" dirty="0" smtClean="0">
                <a:solidFill>
                  <a:schemeClr val="tx1"/>
                </a:solidFill>
                <a:effectLst/>
                <a:latin typeface="+mn-lt"/>
                <a:ea typeface="+mn-ea"/>
                <a:cs typeface="+mn-cs"/>
              </a:rPr>
              <a:t>年，科學家成功的將樣本冷凍在一薄層的無序冰中 </a:t>
            </a:r>
            <a:r>
              <a:rPr lang="en-US" altLang="zh-TW" sz="1200" b="0" i="1" kern="1200" dirty="0" smtClean="0">
                <a:solidFill>
                  <a:schemeClr val="tx1"/>
                </a:solidFill>
                <a:effectLst/>
                <a:latin typeface="+mn-lt"/>
                <a:ea typeface="+mn-ea"/>
                <a:cs typeface="+mn-cs"/>
              </a:rPr>
              <a:t>(amorphous or vitreous solid water)</a:t>
            </a:r>
            <a:r>
              <a:rPr lang="zh-TW" altLang="en-US" sz="1200" b="0" i="1" kern="1200" dirty="0" smtClean="0">
                <a:solidFill>
                  <a:schemeClr val="tx1"/>
                </a:solidFill>
                <a:effectLst/>
                <a:latin typeface="+mn-lt"/>
                <a:ea typeface="+mn-ea"/>
                <a:cs typeface="+mn-cs"/>
              </a:rPr>
              <a:t>，奠定了 </a:t>
            </a:r>
            <a:r>
              <a:rPr lang="en-US" altLang="zh-TW" sz="1200" b="0" i="1" kern="1200" dirty="0" err="1" smtClean="0">
                <a:solidFill>
                  <a:schemeClr val="tx1"/>
                </a:solidFill>
                <a:effectLst/>
                <a:latin typeface="+mn-lt"/>
                <a:ea typeface="+mn-ea"/>
                <a:cs typeface="+mn-cs"/>
              </a:rPr>
              <a:t>cryo</a:t>
            </a:r>
            <a:r>
              <a:rPr lang="en-US" altLang="zh-TW" sz="1200" b="0" i="1" kern="1200" dirty="0" smtClean="0">
                <a:solidFill>
                  <a:schemeClr val="tx1"/>
                </a:solidFill>
                <a:effectLst/>
                <a:latin typeface="+mn-lt"/>
                <a:ea typeface="+mn-ea"/>
                <a:cs typeface="+mn-cs"/>
              </a:rPr>
              <a:t>-EM </a:t>
            </a:r>
            <a:r>
              <a:rPr lang="zh-TW" altLang="en-US" sz="1200" b="0" i="1" kern="1200" dirty="0" smtClean="0">
                <a:solidFill>
                  <a:schemeClr val="tx1"/>
                </a:solidFill>
                <a:effectLst/>
                <a:latin typeface="+mn-lt"/>
                <a:ea typeface="+mn-ea"/>
                <a:cs typeface="+mn-cs"/>
              </a:rPr>
              <a:t>的基礎。</a:t>
            </a:r>
            <a:endParaRPr lang="en-US" altLang="zh-TW" sz="1200" b="0" i="1" kern="1200" dirty="0" smtClean="0">
              <a:solidFill>
                <a:schemeClr val="tx1"/>
              </a:solidFill>
              <a:effectLst/>
              <a:latin typeface="+mn-lt"/>
              <a:ea typeface="+mn-ea"/>
              <a:cs typeface="+mn-cs"/>
            </a:endParaRPr>
          </a:p>
          <a:p>
            <a:endParaRPr lang="en-US" altLang="zh-TW" sz="1200" b="0" i="1" kern="1200" dirty="0" smtClean="0">
              <a:solidFill>
                <a:schemeClr val="tx1"/>
              </a:solidFill>
              <a:effectLst/>
              <a:latin typeface="+mn-lt"/>
              <a:ea typeface="+mn-ea"/>
              <a:cs typeface="+mn-cs"/>
            </a:endParaRPr>
          </a:p>
          <a:p>
            <a:r>
              <a:rPr lang="en-US" altLang="zh-TW" dirty="0" smtClean="0">
                <a:hlinkClick r:id="rId3"/>
              </a:rPr>
              <a:t>https://investigatortw.wordpress.com/2015/02/26/%E7%B5%90%E6%A7%8B%E7%94%9F%E7%89%A9%E5%AD%B8-structural-biology-%E5%B0%88%E9%A1%8C/</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a:t>
            </a:fld>
            <a:endParaRPr lang="zh-TW" altLang="en-US"/>
          </a:p>
        </p:txBody>
      </p:sp>
    </p:spTree>
    <p:extLst>
      <p:ext uri="{BB962C8B-B14F-4D97-AF65-F5344CB8AC3E}">
        <p14:creationId xmlns:p14="http://schemas.microsoft.com/office/powerpoint/2010/main" val="96949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Currently transfer and</a:t>
            </a:r>
            <a:r>
              <a:rPr lang="en-US" altLang="zh-TW" baseline="0" dirty="0" smtClean="0"/>
              <a:t> loading data into different format will take about another 1~2  hour</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36</a:t>
            </a:fld>
            <a:endParaRPr lang="zh-TW" altLang="en-US"/>
          </a:p>
        </p:txBody>
      </p:sp>
    </p:spTree>
    <p:extLst>
      <p:ext uri="{BB962C8B-B14F-4D97-AF65-F5344CB8AC3E}">
        <p14:creationId xmlns:p14="http://schemas.microsoft.com/office/powerpoint/2010/main" val="168831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compare with state-of-the-art algorithm</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37</a:t>
            </a:fld>
            <a:endParaRPr lang="zh-TW" altLang="en-US"/>
          </a:p>
        </p:txBody>
      </p:sp>
    </p:spTree>
    <p:extLst>
      <p:ext uri="{BB962C8B-B14F-4D97-AF65-F5344CB8AC3E}">
        <p14:creationId xmlns:p14="http://schemas.microsoft.com/office/powerpoint/2010/main" val="2618825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compare with state-of-the-art algorithm</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38</a:t>
            </a:fld>
            <a:endParaRPr lang="zh-TW" altLang="en-US"/>
          </a:p>
        </p:txBody>
      </p:sp>
    </p:spTree>
    <p:extLst>
      <p:ext uri="{BB962C8B-B14F-4D97-AF65-F5344CB8AC3E}">
        <p14:creationId xmlns:p14="http://schemas.microsoft.com/office/powerpoint/2010/main" val="108068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compare with state-of-the-art algorithm</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39</a:t>
            </a:fld>
            <a:endParaRPr lang="zh-TW" altLang="en-US"/>
          </a:p>
        </p:txBody>
      </p:sp>
    </p:spTree>
    <p:extLst>
      <p:ext uri="{BB962C8B-B14F-4D97-AF65-F5344CB8AC3E}">
        <p14:creationId xmlns:p14="http://schemas.microsoft.com/office/powerpoint/2010/main" val="1343992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43</a:t>
            </a:fld>
            <a:endParaRPr lang="zh-TW" altLang="en-US"/>
          </a:p>
        </p:txBody>
      </p:sp>
    </p:spTree>
    <p:extLst>
      <p:ext uri="{BB962C8B-B14F-4D97-AF65-F5344CB8AC3E}">
        <p14:creationId xmlns:p14="http://schemas.microsoft.com/office/powerpoint/2010/main" val="2453034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70S Ribosome</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45</a:t>
            </a:fld>
            <a:endParaRPr lang="zh-TW" altLang="en-US"/>
          </a:p>
        </p:txBody>
      </p:sp>
    </p:spTree>
    <p:extLst>
      <p:ext uri="{BB962C8B-B14F-4D97-AF65-F5344CB8AC3E}">
        <p14:creationId xmlns:p14="http://schemas.microsoft.com/office/powerpoint/2010/main" val="1449157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700338" y="511175"/>
            <a:ext cx="4529137" cy="2547938"/>
          </a:xfrm>
        </p:spPr>
      </p:sp>
      <p:sp>
        <p:nvSpPr>
          <p:cNvPr id="3" name="備忘稿版面配置區 2"/>
          <p:cNvSpPr>
            <a:spLocks noGrp="1"/>
          </p:cNvSpPr>
          <p:nvPr>
            <p:ph type="body" idx="1"/>
          </p:nvPr>
        </p:nvSpPr>
        <p:spPr/>
        <p:txBody>
          <a:bodyPr/>
          <a:lstStyle/>
          <a:p>
            <a:r>
              <a:rPr lang="en-US" altLang="zh-TW" dirty="0" smtClean="0"/>
              <a:t>1. </a:t>
            </a:r>
            <a:r>
              <a:rPr lang="en-US" altLang="zh-TW" dirty="0" err="1" smtClean="0"/>
              <a:t>Speciman</a:t>
            </a:r>
            <a:r>
              <a:rPr lang="en-US" altLang="zh-TW" baseline="0" dirty="0" smtClean="0"/>
              <a:t> thin enough</a:t>
            </a:r>
          </a:p>
          <a:p>
            <a:pPr>
              <a:defRPr/>
            </a:pPr>
            <a:r>
              <a:rPr lang="en-US" altLang="zh-TW" dirty="0" smtClean="0">
                <a:latin typeface="Times New Roman" panose="02020603050405020304" pitchFamily="18" charset="0"/>
                <a:cs typeface="Times New Roman" panose="02020603050405020304" pitchFamily="18" charset="0"/>
              </a:rPr>
              <a:t>2. if the point spread function is symmetric around its center</a:t>
            </a:r>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51</a:t>
            </a:fld>
            <a:endParaRPr lang="zh-TW" altLang="en-US"/>
          </a:p>
        </p:txBody>
      </p:sp>
    </p:spTree>
    <p:extLst>
      <p:ext uri="{BB962C8B-B14F-4D97-AF65-F5344CB8AC3E}">
        <p14:creationId xmlns:p14="http://schemas.microsoft.com/office/powerpoint/2010/main" val="497218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700338" y="511175"/>
            <a:ext cx="4529137" cy="2547938"/>
          </a:xfrm>
        </p:spPr>
      </p:sp>
      <p:sp>
        <p:nvSpPr>
          <p:cNvPr id="3" name="備忘稿版面配置區 2"/>
          <p:cNvSpPr>
            <a:spLocks noGrp="1"/>
          </p:cNvSpPr>
          <p:nvPr>
            <p:ph type="body" idx="1"/>
          </p:nvPr>
        </p:nvSpPr>
        <p:spPr/>
        <p:txBody>
          <a:bodyPr/>
          <a:lstStyle/>
          <a:p>
            <a:r>
              <a:rPr lang="en-US" altLang="zh-TW" dirty="0" smtClean="0"/>
              <a:t>This theorem states that the Fourier transform of a 2D</a:t>
            </a:r>
          </a:p>
          <a:p>
            <a:r>
              <a:rPr lang="en-US" altLang="zh-TW" dirty="0" smtClean="0"/>
              <a:t>projection is a central slice through the 3D Fourier transform</a:t>
            </a:r>
          </a:p>
          <a:p>
            <a:r>
              <a:rPr lang="en-US" altLang="zh-TW" dirty="0" smtClean="0"/>
              <a:t>(passing through the origin) of the underlying structure, the pro-</a:t>
            </a:r>
          </a:p>
          <a:p>
            <a:r>
              <a:rPr lang="en-US" altLang="zh-TW" dirty="0" err="1" smtClean="0"/>
              <a:t>jection</a:t>
            </a:r>
            <a:r>
              <a:rPr lang="en-US" altLang="zh-TW" dirty="0" smtClean="0"/>
              <a:t> direction being orthogonal to the slice (Figure 1A). There-</a:t>
            </a:r>
          </a:p>
          <a:p>
            <a:r>
              <a:rPr lang="en-US" altLang="zh-TW" dirty="0" smtClean="0"/>
              <a:t>fore, if one knows the directions of multiple 2D projections, one</a:t>
            </a:r>
          </a:p>
          <a:p>
            <a:r>
              <a:rPr lang="en-US" altLang="zh-TW" dirty="0" smtClean="0"/>
              <a:t>can position the corresponding 2D Fourier slices within the 3D</a:t>
            </a:r>
          </a:p>
          <a:p>
            <a:r>
              <a:rPr lang="en-US" altLang="zh-TW" dirty="0" smtClean="0"/>
              <a:t>transform and calculate the original 3D structure by computing</a:t>
            </a:r>
          </a:p>
          <a:p>
            <a:r>
              <a:rPr lang="en-US" altLang="zh-TW" dirty="0" smtClean="0"/>
              <a:t>the inverse Fourier transform.</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52</a:t>
            </a:fld>
            <a:endParaRPr lang="zh-TW" altLang="en-US"/>
          </a:p>
        </p:txBody>
      </p:sp>
    </p:spTree>
    <p:extLst>
      <p:ext uri="{BB962C8B-B14F-4D97-AF65-F5344CB8AC3E}">
        <p14:creationId xmlns:p14="http://schemas.microsoft.com/office/powerpoint/2010/main" val="2812986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4 parts enlarge</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53</a:t>
            </a:fld>
            <a:endParaRPr lang="zh-TW" altLang="en-US"/>
          </a:p>
        </p:txBody>
      </p:sp>
    </p:spTree>
    <p:extLst>
      <p:ext uri="{BB962C8B-B14F-4D97-AF65-F5344CB8AC3E}">
        <p14:creationId xmlns:p14="http://schemas.microsoft.com/office/powerpoint/2010/main" val="4265107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latin typeface="Times New Roman" panose="02020603050405020304" pitchFamily="18" charset="0"/>
                <a:cs typeface="Times New Roman" panose="02020603050405020304" pitchFamily="18" charset="0"/>
              </a:rPr>
              <a:t>covariance matrix </a:t>
            </a:r>
          </a:p>
          <a:p>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PCA are widely use in dimension reduction or de-noise, it tries to</a:t>
            </a:r>
          </a:p>
          <a:p>
            <a:pPr lvl="1"/>
            <a:r>
              <a:rPr lang="en-US" altLang="zh-TW" dirty="0" smtClean="0">
                <a:latin typeface="Times New Roman" panose="02020603050405020304" pitchFamily="18" charset="0"/>
                <a:cs typeface="Times New Roman" panose="02020603050405020304" pitchFamily="18" charset="0"/>
              </a:rPr>
              <a:t>Preserve the maximum variance of data</a:t>
            </a:r>
          </a:p>
          <a:p>
            <a:pPr lvl="1"/>
            <a:r>
              <a:rPr lang="en-US" altLang="zh-TW" dirty="0" smtClean="0">
                <a:latin typeface="Times New Roman" panose="02020603050405020304" pitchFamily="18" charset="0"/>
                <a:cs typeface="Times New Roman" panose="02020603050405020304" pitchFamily="18" charset="0"/>
              </a:rPr>
              <a:t>Minimize the reconstruction error </a:t>
            </a:r>
          </a:p>
          <a:p>
            <a:endParaRPr lang="en-US" altLang="zh-TW" dirty="0" smtClean="0"/>
          </a:p>
          <a:p>
            <a:endParaRPr lang="en-US" altLang="zh-TW" dirty="0" smtClean="0"/>
          </a:p>
          <a:p>
            <a:r>
              <a:rPr lang="en-US" altLang="zh-TW" dirty="0" smtClean="0"/>
              <a:t>PCA</a:t>
            </a:r>
          </a:p>
          <a:p>
            <a:r>
              <a:rPr lang="en-US" altLang="zh-TW" dirty="0" smtClean="0"/>
              <a:t>HOSVD/MPCA</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54</a:t>
            </a:fld>
            <a:endParaRPr lang="zh-TW" altLang="en-US"/>
          </a:p>
        </p:txBody>
      </p:sp>
    </p:spTree>
    <p:extLst>
      <p:ext uri="{BB962C8B-B14F-4D97-AF65-F5344CB8AC3E}">
        <p14:creationId xmlns:p14="http://schemas.microsoft.com/office/powerpoint/2010/main" val="2296966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dirty="0" smtClean="0">
                <a:latin typeface="Times New Roman" panose="02020603050405020304" pitchFamily="18" charset="0"/>
                <a:cs typeface="Times New Roman" panose="02020603050405020304" pitchFamily="18" charset="0"/>
              </a:rPr>
              <a:t>The acquired image is further </a:t>
            </a:r>
            <a:r>
              <a:rPr lang="en-US" altLang="zh-TW" u="sng" dirty="0" smtClean="0">
                <a:latin typeface="Times New Roman" panose="02020603050405020304" pitchFamily="18" charset="0"/>
                <a:cs typeface="Times New Roman" panose="02020603050405020304" pitchFamily="18" charset="0"/>
              </a:rPr>
              <a:t>modulated by the CTF </a:t>
            </a:r>
            <a:r>
              <a:rPr lang="en-US" altLang="zh-TW" dirty="0" smtClean="0">
                <a:latin typeface="Times New Roman" panose="02020603050405020304" pitchFamily="18" charset="0"/>
                <a:cs typeface="Times New Roman" panose="02020603050405020304" pitchFamily="18" charset="0"/>
              </a:rPr>
              <a:t>function</a:t>
            </a:r>
          </a:p>
          <a:p>
            <a:pPr lvl="1"/>
            <a:r>
              <a:rPr lang="en-US" altLang="zh-TW" dirty="0" smtClean="0">
                <a:latin typeface="Times New Roman" panose="02020603050405020304" pitchFamily="18" charset="0"/>
                <a:cs typeface="Times New Roman" panose="02020603050405020304" pitchFamily="18" charset="0"/>
              </a:rPr>
              <a:t>The data is mixture of conformation</a:t>
            </a:r>
          </a:p>
          <a:p>
            <a:pPr lvl="2"/>
            <a:r>
              <a:rPr lang="en-US" altLang="zh-TW" u="sng" dirty="0" smtClean="0">
                <a:latin typeface="Times New Roman" panose="02020603050405020304" pitchFamily="18" charset="0"/>
                <a:cs typeface="Times New Roman" panose="02020603050405020304" pitchFamily="18" charset="0"/>
              </a:rPr>
              <a:t>Heterogeneity</a:t>
            </a:r>
            <a:r>
              <a:rPr lang="en-US" altLang="zh-TW" dirty="0" smtClean="0">
                <a:latin typeface="Times New Roman" panose="02020603050405020304" pitchFamily="18" charset="0"/>
                <a:cs typeface="Times New Roman" panose="02020603050405020304" pitchFamily="18" charset="0"/>
              </a:rPr>
              <a:t> is another problem in </a:t>
            </a:r>
            <a:r>
              <a:rPr lang="en-US" altLang="zh-TW" dirty="0" err="1" smtClean="0">
                <a:latin typeface="Times New Roman" panose="02020603050405020304" pitchFamily="18" charset="0"/>
                <a:cs typeface="Times New Roman" panose="02020603050405020304" pitchFamily="18" charset="0"/>
              </a:rPr>
              <a:t>Cryo</a:t>
            </a:r>
            <a:r>
              <a:rPr lang="en-US" altLang="zh-TW" dirty="0" smtClean="0">
                <a:latin typeface="Times New Roman" panose="02020603050405020304" pitchFamily="18" charset="0"/>
                <a:cs typeface="Times New Roman" panose="02020603050405020304" pitchFamily="18" charset="0"/>
              </a:rPr>
              <a:t>-EM 3D determination</a:t>
            </a:r>
          </a:p>
          <a:p>
            <a:pPr lvl="1"/>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a:t>
            </a:fld>
            <a:endParaRPr lang="zh-TW" altLang="en-US"/>
          </a:p>
        </p:txBody>
      </p:sp>
    </p:spTree>
    <p:extLst>
      <p:ext uri="{BB962C8B-B14F-4D97-AF65-F5344CB8AC3E}">
        <p14:creationId xmlns:p14="http://schemas.microsoft.com/office/powerpoint/2010/main" val="2739014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E(U)=0</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55</a:t>
            </a:fld>
            <a:endParaRPr lang="zh-TW" altLang="en-US"/>
          </a:p>
        </p:txBody>
      </p:sp>
    </p:spTree>
    <p:extLst>
      <p:ext uri="{BB962C8B-B14F-4D97-AF65-F5344CB8AC3E}">
        <p14:creationId xmlns:p14="http://schemas.microsoft.com/office/powerpoint/2010/main" val="20320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700338" y="511175"/>
            <a:ext cx="4529137" cy="2547938"/>
          </a:xfrm>
        </p:spPr>
      </p:sp>
      <p:sp>
        <p:nvSpPr>
          <p:cNvPr id="3" name="備忘稿版面配置區 2"/>
          <p:cNvSpPr>
            <a:spLocks noGrp="1"/>
          </p:cNvSpPr>
          <p:nvPr>
            <p:ph type="body" idx="1"/>
          </p:nvPr>
        </p:nvSpPr>
        <p:spPr/>
        <p:txBody>
          <a:bodyPr/>
          <a:lstStyle/>
          <a:p>
            <a:r>
              <a:rPr lang="en-US" altLang="zh-TW" dirty="0" smtClean="0"/>
              <a:t>Simple</a:t>
            </a:r>
          </a:p>
          <a:p>
            <a:r>
              <a:rPr lang="en-US" altLang="zh-TW" dirty="0" smtClean="0"/>
              <a:t>Unbiased</a:t>
            </a:r>
            <a:r>
              <a:rPr lang="en-US" altLang="zh-TW" baseline="0" dirty="0" smtClean="0"/>
              <a:t> for nonlinear</a:t>
            </a:r>
          </a:p>
          <a:p>
            <a:r>
              <a:rPr lang="en-US" altLang="zh-TW" baseline="0" dirty="0" smtClean="0"/>
              <a:t>exact</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56</a:t>
            </a:fld>
            <a:endParaRPr lang="zh-TW" altLang="en-US"/>
          </a:p>
        </p:txBody>
      </p:sp>
    </p:spTree>
    <p:extLst>
      <p:ext uri="{BB962C8B-B14F-4D97-AF65-F5344CB8AC3E}">
        <p14:creationId xmlns:p14="http://schemas.microsoft.com/office/powerpoint/2010/main" val="1086748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57</a:t>
            </a:fld>
            <a:endParaRPr lang="zh-TW" altLang="en-US"/>
          </a:p>
        </p:txBody>
      </p:sp>
    </p:spTree>
    <p:extLst>
      <p:ext uri="{BB962C8B-B14F-4D97-AF65-F5344CB8AC3E}">
        <p14:creationId xmlns:p14="http://schemas.microsoft.com/office/powerpoint/2010/main" val="278385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58</a:t>
            </a:fld>
            <a:endParaRPr lang="zh-TW" altLang="en-US"/>
          </a:p>
        </p:txBody>
      </p:sp>
    </p:spTree>
    <p:extLst>
      <p:ext uri="{BB962C8B-B14F-4D97-AF65-F5344CB8AC3E}">
        <p14:creationId xmlns:p14="http://schemas.microsoft.com/office/powerpoint/2010/main" val="3340648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59</a:t>
            </a:fld>
            <a:endParaRPr lang="zh-TW" altLang="en-US"/>
          </a:p>
        </p:txBody>
      </p:sp>
    </p:spTree>
    <p:extLst>
      <p:ext uri="{BB962C8B-B14F-4D97-AF65-F5344CB8AC3E}">
        <p14:creationId xmlns:p14="http://schemas.microsoft.com/office/powerpoint/2010/main" val="3423808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This results in extremely noisy images, with typical noise powers being greater than 10 times larger than the signal. T</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60</a:t>
            </a:fld>
            <a:endParaRPr lang="zh-TW" altLang="en-US"/>
          </a:p>
        </p:txBody>
      </p:sp>
    </p:spTree>
    <p:extLst>
      <p:ext uri="{BB962C8B-B14F-4D97-AF65-F5344CB8AC3E}">
        <p14:creationId xmlns:p14="http://schemas.microsoft.com/office/powerpoint/2010/main" val="243697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General</a:t>
            </a:r>
            <a:r>
              <a:rPr lang="zh-TW" altLang="en-US" baseline="0" dirty="0" smtClean="0"/>
              <a:t>方法</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62</a:t>
            </a:fld>
            <a:endParaRPr lang="zh-TW" altLang="en-US"/>
          </a:p>
        </p:txBody>
      </p:sp>
    </p:spTree>
    <p:extLst>
      <p:ext uri="{BB962C8B-B14F-4D97-AF65-F5344CB8AC3E}">
        <p14:creationId xmlns:p14="http://schemas.microsoft.com/office/powerpoint/2010/main" val="3304237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err="1" smtClean="0">
                <a:latin typeface="Times New Roman" panose="02020603050405020304" pitchFamily="18" charset="0"/>
                <a:cs typeface="Times New Roman" panose="02020603050405020304" pitchFamily="18" charset="0"/>
              </a:rPr>
              <a:t>Cryosparc</a:t>
            </a:r>
            <a:endParaRPr lang="en-US" altLang="zh-TW" dirty="0" smtClean="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Avoid overfitting by putting the particles in the same movie files into the same half data set</a:t>
            </a:r>
            <a:endParaRPr lang="zh-TW" altLang="en-US" dirty="0" smtClean="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63</a:t>
            </a:fld>
            <a:endParaRPr lang="zh-TW" altLang="en-US"/>
          </a:p>
        </p:txBody>
      </p:sp>
    </p:spTree>
    <p:extLst>
      <p:ext uri="{BB962C8B-B14F-4D97-AF65-F5344CB8AC3E}">
        <p14:creationId xmlns:p14="http://schemas.microsoft.com/office/powerpoint/2010/main" val="2847544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700338" y="511175"/>
            <a:ext cx="4529137" cy="2547938"/>
          </a:xfrm>
        </p:spPr>
      </p:sp>
      <p:sp>
        <p:nvSpPr>
          <p:cNvPr id="3" name="備忘稿版面配置區 2"/>
          <p:cNvSpPr>
            <a:spLocks noGrp="1"/>
          </p:cNvSpPr>
          <p:nvPr>
            <p:ph type="body" idx="1"/>
          </p:nvPr>
        </p:nvSpPr>
        <p:spPr/>
        <p:txBody>
          <a:bodyPr/>
          <a:lstStyle/>
          <a:p>
            <a:pPr marL="1050925" lvl="2" indent="-457200">
              <a:buFont typeface="+mj-lt"/>
              <a:buAutoNum type="arabicPeriod"/>
            </a:pPr>
            <a:r>
              <a:rPr lang="en-US" altLang="zh-TW" dirty="0" smtClean="0">
                <a:latin typeface="Times New Roman" panose="02020603050405020304" pitchFamily="18" charset="0"/>
                <a:cs typeface="Times New Roman" panose="02020603050405020304" pitchFamily="18" charset="0"/>
              </a:rPr>
              <a:t>2SDR on original images</a:t>
            </a:r>
          </a:p>
          <a:p>
            <a:pPr marL="1050925" lvl="2" indent="-457200">
              <a:buFont typeface="+mj-lt"/>
              <a:buAutoNum type="arabicPeriod"/>
            </a:pPr>
            <a:r>
              <a:rPr lang="en-US" altLang="zh-TW" dirty="0" smtClean="0">
                <a:latin typeface="Times New Roman" panose="02020603050405020304" pitchFamily="18" charset="0"/>
                <a:cs typeface="Times New Roman" panose="02020603050405020304" pitchFamily="18" charset="0"/>
              </a:rPr>
              <a:t>Apply reference free alignment on the reconstructed images</a:t>
            </a:r>
          </a:p>
          <a:p>
            <a:pPr marL="1050925" lvl="2" indent="-457200">
              <a:buFont typeface="+mj-lt"/>
              <a:buAutoNum type="arabicPeriod"/>
            </a:pPr>
            <a:r>
              <a:rPr lang="en-US" altLang="zh-TW" dirty="0" smtClean="0">
                <a:latin typeface="Times New Roman" panose="02020603050405020304" pitchFamily="18" charset="0"/>
                <a:cs typeface="Times New Roman" panose="02020603050405020304" pitchFamily="18" charset="0"/>
              </a:rPr>
              <a:t>Record the orientation and angles (alignment parameters)</a:t>
            </a:r>
          </a:p>
          <a:p>
            <a:pPr marL="1050925" lvl="2" indent="-457200">
              <a:buFont typeface="+mj-lt"/>
              <a:buAutoNum type="arabicPeriod"/>
            </a:pPr>
            <a:r>
              <a:rPr lang="en-US" altLang="zh-TW" dirty="0" smtClean="0">
                <a:latin typeface="Times New Roman" panose="02020603050405020304" pitchFamily="18" charset="0"/>
                <a:cs typeface="Times New Roman" panose="02020603050405020304" pitchFamily="18" charset="0"/>
              </a:rPr>
              <a:t>Apply the alignment parameters to original images</a:t>
            </a:r>
            <a:endParaRPr lang="zh-TW" altLang="en-US" dirty="0" smtClean="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64</a:t>
            </a:fld>
            <a:endParaRPr lang="zh-TW" altLang="en-US"/>
          </a:p>
        </p:txBody>
      </p:sp>
    </p:spTree>
    <p:extLst>
      <p:ext uri="{BB962C8B-B14F-4D97-AF65-F5344CB8AC3E}">
        <p14:creationId xmlns:p14="http://schemas.microsoft.com/office/powerpoint/2010/main" val="2191437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100 members per group</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65</a:t>
            </a:fld>
            <a:endParaRPr lang="zh-TW" altLang="en-US"/>
          </a:p>
        </p:txBody>
      </p:sp>
    </p:spTree>
    <p:extLst>
      <p:ext uri="{BB962C8B-B14F-4D97-AF65-F5344CB8AC3E}">
        <p14:creationId xmlns:p14="http://schemas.microsoft.com/office/powerpoint/2010/main" val="158045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40+</a:t>
            </a:r>
            <a:r>
              <a:rPr lang="en-US" altLang="zh-TW" baseline="0" dirty="0" smtClean="0"/>
              <a:t> 400+</a:t>
            </a:r>
          </a:p>
          <a:p>
            <a:r>
              <a:rPr lang="en-US" altLang="zh-TW" baseline="0" dirty="0" smtClean="0"/>
              <a:t>8 5x</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a:t>
            </a:fld>
            <a:endParaRPr lang="zh-TW" altLang="en-US"/>
          </a:p>
        </p:txBody>
      </p:sp>
    </p:spTree>
    <p:extLst>
      <p:ext uri="{BB962C8B-B14F-4D97-AF65-F5344CB8AC3E}">
        <p14:creationId xmlns:p14="http://schemas.microsoft.com/office/powerpoint/2010/main" val="167353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50</a:t>
            </a:r>
            <a:r>
              <a:rPr lang="zh-TW" altLang="en-US" dirty="0" smtClean="0"/>
              <a:t> </a:t>
            </a:r>
            <a:r>
              <a:rPr lang="en-US" altLang="zh-TW" dirty="0" smtClean="0"/>
              <a:t>Classes</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66</a:t>
            </a:fld>
            <a:endParaRPr lang="zh-TW" altLang="en-US"/>
          </a:p>
        </p:txBody>
      </p:sp>
    </p:spTree>
    <p:extLst>
      <p:ext uri="{BB962C8B-B14F-4D97-AF65-F5344CB8AC3E}">
        <p14:creationId xmlns:p14="http://schemas.microsoft.com/office/powerpoint/2010/main" val="1450642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597560-8BE4-454A-9B39-9191F726E7A5}" type="slidenum">
              <a:rPr lang="en-US" smtClean="0"/>
              <a:t>70</a:t>
            </a:fld>
            <a:endParaRPr lang="en-US"/>
          </a:p>
        </p:txBody>
      </p:sp>
    </p:spTree>
    <p:extLst>
      <p:ext uri="{BB962C8B-B14F-4D97-AF65-F5344CB8AC3E}">
        <p14:creationId xmlns:p14="http://schemas.microsoft.com/office/powerpoint/2010/main" val="2567719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72</a:t>
            </a:fld>
            <a:endParaRPr lang="zh-TW" altLang="en-US"/>
          </a:p>
        </p:txBody>
      </p:sp>
    </p:spTree>
    <p:extLst>
      <p:ext uri="{BB962C8B-B14F-4D97-AF65-F5344CB8AC3E}">
        <p14:creationId xmlns:p14="http://schemas.microsoft.com/office/powerpoint/2010/main" val="744596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73</a:t>
            </a:fld>
            <a:endParaRPr lang="zh-TW" altLang="en-US"/>
          </a:p>
        </p:txBody>
      </p:sp>
    </p:spTree>
    <p:extLst>
      <p:ext uri="{BB962C8B-B14F-4D97-AF65-F5344CB8AC3E}">
        <p14:creationId xmlns:p14="http://schemas.microsoft.com/office/powerpoint/2010/main" val="124139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2075" y="746125"/>
            <a:ext cx="6613525" cy="3721100"/>
          </a:xfrm>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Benchmark</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76</a:t>
            </a:fld>
            <a:endParaRPr lang="zh-TW" altLang="en-US"/>
          </a:p>
        </p:txBody>
      </p:sp>
    </p:spTree>
    <p:extLst>
      <p:ext uri="{BB962C8B-B14F-4D97-AF65-F5344CB8AC3E}">
        <p14:creationId xmlns:p14="http://schemas.microsoft.com/office/powerpoint/2010/main" val="2011903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and can be output as JSON format for exchanging </a:t>
            </a:r>
            <a:r>
              <a:rPr lang="en-US" altLang="zh-TW" dirty="0" smtClean="0">
                <a:latin typeface="Times New Roman" panose="02020603050405020304" pitchFamily="18" charset="0"/>
                <a:cs typeface="Times New Roman" panose="02020603050405020304" pitchFamily="18" charset="0"/>
              </a:rPr>
              <a:t>purpose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database</a:t>
            </a:r>
            <a:endParaRPr lang="en-US" altLang="zh-TW" dirty="0" smtClean="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7</a:t>
            </a:fld>
            <a:endParaRPr lang="zh-TW" altLang="en-US"/>
          </a:p>
        </p:txBody>
      </p:sp>
    </p:spTree>
    <p:extLst>
      <p:ext uri="{BB962C8B-B14F-4D97-AF65-F5344CB8AC3E}">
        <p14:creationId xmlns:p14="http://schemas.microsoft.com/office/powerpoint/2010/main" val="61603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latin typeface="Times New Roman" panose="02020603050405020304" pitchFamily="18" charset="0"/>
                <a:cs typeface="Times New Roman" panose="02020603050405020304" pitchFamily="18" charset="0"/>
              </a:rPr>
              <a:t>CTF – estimations must agree below certain resolution</a:t>
            </a:r>
          </a:p>
          <a:p>
            <a:r>
              <a:rPr lang="en-US" altLang="zh-TW" dirty="0" smtClean="0">
                <a:latin typeface="Times New Roman" panose="02020603050405020304" pitchFamily="18" charset="0"/>
                <a:cs typeface="Times New Roman" panose="02020603050405020304" pitchFamily="18" charset="0"/>
              </a:rPr>
              <a:t>Classes – intersection of assignment</a:t>
            </a:r>
          </a:p>
          <a:p>
            <a:r>
              <a:rPr lang="en-US" altLang="zh-TW" dirty="0" smtClean="0">
                <a:latin typeface="Times New Roman" panose="02020603050405020304" pitchFamily="18" charset="0"/>
                <a:cs typeface="Times New Roman" panose="02020603050405020304" pitchFamily="18" charset="0"/>
              </a:rPr>
              <a:t>Angular </a:t>
            </a:r>
          </a:p>
          <a:p>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8</a:t>
            </a:fld>
            <a:endParaRPr lang="zh-TW" altLang="en-US"/>
          </a:p>
        </p:txBody>
      </p:sp>
    </p:spTree>
    <p:extLst>
      <p:ext uri="{BB962C8B-B14F-4D97-AF65-F5344CB8AC3E}">
        <p14:creationId xmlns:p14="http://schemas.microsoft.com/office/powerpoint/2010/main" val="3306942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Additional packages: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Prime 3</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EMAN2 for</a:t>
            </a:r>
            <a:r>
              <a:rPr lang="en-US" altLang="zh-TW" baseline="0" dirty="0" smtClean="0">
                <a:latin typeface="Times New Roman" panose="02020603050405020304" pitchFamily="18" charset="0"/>
                <a:cs typeface="Times New Roman" panose="02020603050405020304" pitchFamily="18" charset="0"/>
              </a:rPr>
              <a:t> conversion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aseline="0" dirty="0" smtClean="0">
                <a:latin typeface="Times New Roman" panose="02020603050405020304" pitchFamily="18" charset="0"/>
                <a:cs typeface="Times New Roman" panose="02020603050405020304" pitchFamily="18" charset="0"/>
              </a:rPr>
              <a:t>Xmipp3 for </a:t>
            </a:r>
            <a:r>
              <a:rPr lang="en-US" altLang="zh-TW" baseline="0" dirty="0" err="1" smtClean="0">
                <a:latin typeface="Times New Roman" panose="02020603050405020304" pitchFamily="18" charset="0"/>
                <a:cs typeface="Times New Roman" panose="02020603050405020304" pitchFamily="18" charset="0"/>
              </a:rPr>
              <a:t>scipion</a:t>
            </a:r>
            <a:endParaRPr lang="en-US" altLang="zh-TW" dirty="0" smtClean="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11</a:t>
            </a:fld>
            <a:endParaRPr lang="zh-TW" altLang="en-US"/>
          </a:p>
        </p:txBody>
      </p:sp>
    </p:spTree>
    <p:extLst>
      <p:ext uri="{BB962C8B-B14F-4D97-AF65-F5344CB8AC3E}">
        <p14:creationId xmlns:p14="http://schemas.microsoft.com/office/powerpoint/2010/main" val="370101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with defocus ranging from 1.5um-2um, voltage 300ev, astigmatism angle 0.2-1.4 radian, Cs=2</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16</a:t>
            </a:fld>
            <a:endParaRPr lang="zh-TW" altLang="en-US"/>
          </a:p>
        </p:txBody>
      </p:sp>
    </p:spTree>
    <p:extLst>
      <p:ext uri="{BB962C8B-B14F-4D97-AF65-F5344CB8AC3E}">
        <p14:creationId xmlns:p14="http://schemas.microsoft.com/office/powerpoint/2010/main" val="1902909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SzPct val="45000"/>
              <a:buFont typeface="Wingdings" panose="05000000000000000000" pitchFamily="2" charset="2"/>
              <a:buChar char=""/>
            </a:pPr>
            <a:r>
              <a:rPr lang="en-US" altLang="es-ES" dirty="0" smtClean="0"/>
              <a:t>Pruning</a:t>
            </a:r>
          </a:p>
          <a:p>
            <a:pPr>
              <a:buSzPct val="45000"/>
              <a:buFont typeface="Wingdings" panose="05000000000000000000" pitchFamily="2" charset="2"/>
              <a:buChar char=""/>
            </a:pPr>
            <a:r>
              <a:rPr lang="en-US" altLang="es-ES" dirty="0" smtClean="0"/>
              <a:t>Angular assignment</a:t>
            </a:r>
          </a:p>
          <a:p>
            <a:pPr>
              <a:buSzPct val="45000"/>
              <a:buFont typeface="Wingdings" panose="05000000000000000000" pitchFamily="2" charset="2"/>
              <a:buChar char=""/>
            </a:pPr>
            <a:r>
              <a:rPr lang="en-US" altLang="es-ES" dirty="0" smtClean="0"/>
              <a:t>Check angular assignment</a:t>
            </a:r>
          </a:p>
          <a:p>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18</a:t>
            </a:fld>
            <a:endParaRPr lang="zh-TW" altLang="en-US"/>
          </a:p>
        </p:txBody>
      </p:sp>
    </p:spTree>
    <p:extLst>
      <p:ext uri="{BB962C8B-B14F-4D97-AF65-F5344CB8AC3E}">
        <p14:creationId xmlns:p14="http://schemas.microsoft.com/office/powerpoint/2010/main" val="356322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3"/>
          <p:cNvSpPr/>
          <p:nvPr/>
        </p:nvSpPr>
        <p:spPr>
          <a:xfrm>
            <a:off x="1206500" y="3648076"/>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p:nvSpPr>
        <p:spPr>
          <a:xfrm>
            <a:off x="1206500" y="3648076"/>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8" name="標題 7"/>
          <p:cNvSpPr>
            <a:spLocks noGrp="1"/>
          </p:cNvSpPr>
          <p:nvPr>
            <p:ph type="ctrTitle"/>
          </p:nvPr>
        </p:nvSpPr>
        <p:spPr>
          <a:xfrm>
            <a:off x="1625600" y="3886200"/>
            <a:ext cx="9144000" cy="990600"/>
          </a:xfrm>
        </p:spPr>
        <p:txBody>
          <a:bodyPr anchor="t"/>
          <a:lstStyle>
            <a:lvl1pPr algn="r">
              <a:defRPr sz="3200">
                <a:solidFill>
                  <a:schemeClr val="tx1"/>
                </a:solidFill>
              </a:defRPr>
            </a:lvl1pPr>
          </a:lstStyle>
          <a:p>
            <a:r>
              <a:rPr lang="zh-TW" altLang="en-US" dirty="0" smtClean="0"/>
              <a:t>按一下以編輯母片標題樣式</a:t>
            </a:r>
            <a:endParaRPr lang="en-US" dirty="0"/>
          </a:p>
        </p:txBody>
      </p:sp>
      <p:sp>
        <p:nvSpPr>
          <p:cNvPr id="9" name="副標題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smtClean="0"/>
              <a:t>按一下以編輯母片副標題樣式</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6" name="五角星形 5"/>
          <p:cNvSpPr/>
          <p:nvPr userDrawn="1"/>
        </p:nvSpPr>
        <p:spPr>
          <a:xfrm>
            <a:off x="9256184" y="6400800"/>
            <a:ext cx="304800" cy="228600"/>
          </a:xfrm>
          <a:prstGeom prst="star5">
            <a:avLst/>
          </a:prstGeom>
          <a:solidFill>
            <a:schemeClr val="accent4">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dirty="0">
              <a:solidFill>
                <a:srgbClr val="FFC000"/>
              </a:solidFill>
            </a:endParaRPr>
          </a:p>
        </p:txBody>
      </p:sp>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8" name="標題 1"/>
          <p:cNvSpPr txBox="1">
            <a:spLocks/>
          </p:cNvSpPr>
          <p:nvPr userDrawn="1"/>
        </p:nvSpPr>
        <p:spPr>
          <a:xfrm rot="19594117">
            <a:off x="3295652"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9" name="日期版面配置區 3"/>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en-US"/>
          </a:p>
        </p:txBody>
      </p:sp>
      <p:sp>
        <p:nvSpPr>
          <p:cNvPr id="11" name="投影片編號版面配置區 5"/>
          <p:cNvSpPr>
            <a:spLocks noGrp="1"/>
          </p:cNvSpPr>
          <p:nvPr>
            <p:ph type="sldNum" sz="quarter" idx="12"/>
          </p:nvPr>
        </p:nvSpPr>
        <p:spPr/>
        <p:txBody>
          <a:bodyPr/>
          <a:lstStyle>
            <a:lvl1pPr>
              <a:defRPr/>
            </a:lvl1pPr>
          </a:lstStyle>
          <a:p>
            <a:pPr>
              <a:defRPr/>
            </a:pPr>
            <a:fld id="{43DF85D4-5936-4E22-81D2-6B3800489B1B}"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4" name="直線接點 3"/>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5" name="等腰三角形 4"/>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直線接點 5"/>
          <p:cNvSpPr>
            <a:spLocks noChangeShapeType="1"/>
          </p:cNvSpPr>
          <p:nvPr/>
        </p:nvSpPr>
        <p:spPr bwMode="auto">
          <a:xfrm rot="5400000">
            <a:off x="5816071"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 name="直排標題 1"/>
          <p:cNvSpPr>
            <a:spLocks noGrp="1"/>
          </p:cNvSpPr>
          <p:nvPr>
            <p:ph type="title" orient="vert"/>
          </p:nvPr>
        </p:nvSpPr>
        <p:spPr>
          <a:xfrm>
            <a:off x="8839200" y="274639"/>
            <a:ext cx="2743200" cy="5851525"/>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3"/>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zh-TW" altLang="en-US"/>
          </a:p>
        </p:txBody>
      </p:sp>
      <p:sp>
        <p:nvSpPr>
          <p:cNvPr id="8" name="頁尾版面配置區 4"/>
          <p:cNvSpPr>
            <a:spLocks noGrp="1"/>
          </p:cNvSpPr>
          <p:nvPr>
            <p:ph type="ftr" sz="quarter" idx="11"/>
          </p:nvPr>
        </p:nvSpPr>
        <p:spPr>
          <a:xfrm>
            <a:off x="3865033" y="6356351"/>
            <a:ext cx="4673600" cy="365125"/>
          </a:xfrm>
          <a:prstGeom prst="rect">
            <a:avLst/>
          </a:prstGeom>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2B848C84-D8CC-4DB7-BF23-609816B95A93}"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頁尾版面配置區 5"/>
          <p:cNvSpPr txBox="1">
            <a:spLocks/>
          </p:cNvSpPr>
          <p:nvPr userDrawn="1"/>
        </p:nvSpPr>
        <p:spPr>
          <a:xfrm>
            <a:off x="8572501" y="6357938"/>
            <a:ext cx="2402417" cy="366712"/>
          </a:xfrm>
          <a:prstGeom prst="rect">
            <a:avLst/>
          </a:prstGeom>
        </p:spPr>
        <p:txBody>
          <a:bodyPr/>
          <a:lstStyle/>
          <a:p>
            <a:pPr algn="r" fontAlgn="auto">
              <a:spcBef>
                <a:spcPts val="0"/>
              </a:spcBef>
              <a:spcAft>
                <a:spcPts val="0"/>
              </a:spcAft>
              <a:defRPr/>
            </a:pPr>
            <a:endParaRPr kumimoji="0" lang="en-US" dirty="0">
              <a:solidFill>
                <a:srgbClr val="E85E68"/>
              </a:solidFill>
              <a:latin typeface="Brush Script MT" pitchFamily="66" charset="0"/>
              <a:ea typeface="STXingkai" pitchFamily="2" charset="-122"/>
            </a:endParaRPr>
          </a:p>
        </p:txBody>
      </p:sp>
      <p:sp>
        <p:nvSpPr>
          <p:cNvPr id="2" name="標題 1"/>
          <p:cNvSpPr>
            <a:spLocks noGrp="1"/>
          </p:cNvSpPr>
          <p:nvPr>
            <p:ph type="title"/>
          </p:nvPr>
        </p:nvSpPr>
        <p:spPr/>
        <p:txBody>
          <a:bodyPr/>
          <a:lstStyle>
            <a:lvl1pPr>
              <a:defRPr baseline="0">
                <a:solidFill>
                  <a:schemeClr val="accent4">
                    <a:lumMod val="50000"/>
                  </a:schemeClr>
                </a:solidFill>
                <a:latin typeface="+mj-lt"/>
              </a:defRPr>
            </a:lvl1pPr>
          </a:lstStyle>
          <a:p>
            <a:r>
              <a:rPr lang="zh-TW" altLang="en-US" dirty="0" smtClean="0"/>
              <a:t>按一下以編輯母片標題樣式</a:t>
            </a:r>
            <a:endParaRPr lang="en-US" dirty="0"/>
          </a:p>
        </p:txBody>
      </p:sp>
      <p:sp>
        <p:nvSpPr>
          <p:cNvPr id="8" name="內容版面配置區 7"/>
          <p:cNvSpPr>
            <a:spLocks noGrp="1"/>
          </p:cNvSpPr>
          <p:nvPr>
            <p:ph sz="quarter" idx="1"/>
          </p:nvPr>
        </p:nvSpPr>
        <p:spPr>
          <a:xfrm>
            <a:off x="609600" y="1219200"/>
            <a:ext cx="10972800" cy="4937760"/>
          </a:xfrm>
        </p:spPr>
        <p:txBody>
          <a:bodyPr/>
          <a:lstStyle>
            <a:lvl1pPr>
              <a:defRPr>
                <a:latin typeface="+mn-lt"/>
              </a:defRPr>
            </a:lvl1pPr>
            <a:lvl2pPr>
              <a:defRPr sz="2200">
                <a:solidFill>
                  <a:schemeClr val="bg2">
                    <a:lumMod val="50000"/>
                  </a:schemeClr>
                </a:solidFill>
                <a:latin typeface="+mn-lt"/>
              </a:defRPr>
            </a:lvl2pPr>
            <a:lvl3pPr>
              <a:defRPr>
                <a:solidFill>
                  <a:schemeClr val="bg1">
                    <a:lumMod val="50000"/>
                  </a:schemeClr>
                </a:solidFill>
                <a:latin typeface="+mn-lt"/>
              </a:defRPr>
            </a:lvl3pPr>
            <a:lvl4pPr>
              <a:defRPr>
                <a:latin typeface="+mn-lt"/>
              </a:defRPr>
            </a:lvl4pPr>
            <a:lvl5pPr>
              <a:defRPr>
                <a:latin typeface="+mn-l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7" name="投影片編號版面配置區 5"/>
          <p:cNvSpPr>
            <a:spLocks noGrp="1"/>
          </p:cNvSpPr>
          <p:nvPr>
            <p:ph type="sldNum" sz="quarter" idx="11"/>
          </p:nvPr>
        </p:nvSpPr>
        <p:spPr/>
        <p:txBody>
          <a:bodyPr/>
          <a:lstStyle>
            <a:lvl1pPr>
              <a:defRPr/>
            </a:lvl1pPr>
          </a:lstStyle>
          <a:p>
            <a:pPr>
              <a:defRPr/>
            </a:pPr>
            <a:fld id="{A8811E32-B9A0-4C06-A644-818AE0A5CA07}" type="slidenum">
              <a:rPr lang="zh-TW" altLang="en-US"/>
              <a:pPr>
                <a:defRPr/>
              </a:pPr>
              <a:t>‹#›</a:t>
            </a:fld>
            <a:endParaRPr lang="zh-TW"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1">
        <a:schemeClr val="bg1"/>
      </p:bgRef>
    </p:bg>
    <p:spTree>
      <p:nvGrpSpPr>
        <p:cNvPr id="1" name=""/>
        <p:cNvGrpSpPr/>
        <p:nvPr/>
      </p:nvGrpSpPr>
      <p:grpSpPr>
        <a:xfrm>
          <a:off x="0" y="0"/>
          <a:ext cx="0" cy="0"/>
          <a:chOff x="0" y="0"/>
          <a:chExt cx="0" cy="0"/>
        </a:xfrm>
      </p:grpSpPr>
      <p:sp>
        <p:nvSpPr>
          <p:cNvPr id="4" name="矩形 3"/>
          <p:cNvSpPr/>
          <p:nvPr/>
        </p:nvSpPr>
        <p:spPr>
          <a:xfrm>
            <a:off x="1219200" y="2819401"/>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2819401"/>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1625600" y="2971800"/>
            <a:ext cx="9144000" cy="1066800"/>
          </a:xfrm>
        </p:spPr>
        <p:txBody>
          <a:bodyPr anchor="t"/>
          <a:lstStyle>
            <a:lvl1pPr algn="r">
              <a:buNone/>
              <a:defRPr sz="3200" b="0" cap="none" baseline="0"/>
            </a:lvl1pPr>
          </a:lstStyle>
          <a:p>
            <a:r>
              <a:rPr lang="zh-TW" altLang="en-US" dirty="0" smtClean="0"/>
              <a:t>按一下以編輯母片標題樣式</a:t>
            </a:r>
            <a:endParaRPr lang="en-US" dirty="0"/>
          </a:p>
        </p:txBody>
      </p:sp>
      <p:sp>
        <p:nvSpPr>
          <p:cNvPr id="3" name="文字版面配置區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dirty="0" smtClean="0"/>
              <a:t>按一下以編輯母片文字樣式</a:t>
            </a:r>
          </a:p>
        </p:txBody>
      </p:sp>
      <p:sp>
        <p:nvSpPr>
          <p:cNvPr id="6" name="日期版面配置區 3"/>
          <p:cNvSpPr>
            <a:spLocks noGrp="1"/>
          </p:cNvSpPr>
          <p:nvPr>
            <p:ph type="dt" sz="half" idx="10"/>
          </p:nvPr>
        </p:nvSpPr>
        <p:spPr>
          <a:xfrm>
            <a:off x="8534400" y="6354763"/>
            <a:ext cx="3048000" cy="366712"/>
          </a:xfrm>
          <a:prstGeom prst="rect">
            <a:avLst/>
          </a:prstGeom>
        </p:spPr>
        <p:txBody>
          <a:bodyPr/>
          <a:lstStyle>
            <a:lvl1pPr>
              <a:defRPr/>
            </a:lvl1pPr>
          </a:lstStyle>
          <a:p>
            <a:pPr>
              <a:defRPr/>
            </a:pPr>
            <a:endParaRPr lang="zh-TW" altLang="en-US"/>
          </a:p>
        </p:txBody>
      </p:sp>
      <p:sp>
        <p:nvSpPr>
          <p:cNvPr id="7" name="頁尾版面配置區 4"/>
          <p:cNvSpPr>
            <a:spLocks noGrp="1"/>
          </p:cNvSpPr>
          <p:nvPr>
            <p:ph type="ftr" sz="quarter" idx="11"/>
          </p:nvPr>
        </p:nvSpPr>
        <p:spPr>
          <a:xfrm>
            <a:off x="3865033" y="6354763"/>
            <a:ext cx="4633384" cy="366712"/>
          </a:xfrm>
          <a:prstGeom prst="rect">
            <a:avLst/>
          </a:prstGeom>
        </p:spPr>
        <p:txBody>
          <a:bodyPr/>
          <a:lstStyle>
            <a:lvl1pPr>
              <a:defRPr/>
            </a:lvl1pPr>
          </a:lstStyle>
          <a:p>
            <a:pPr>
              <a:defRPr/>
            </a:pPr>
            <a:endParaRPr lang="zh-TW" altLang="en-US"/>
          </a:p>
        </p:txBody>
      </p:sp>
      <p:sp>
        <p:nvSpPr>
          <p:cNvPr id="8" name="投影片編號版面配置區 5"/>
          <p:cNvSpPr>
            <a:spLocks noGrp="1"/>
          </p:cNvSpPr>
          <p:nvPr>
            <p:ph type="sldNum" sz="quarter" idx="12"/>
          </p:nvPr>
        </p:nvSpPr>
        <p:spPr>
          <a:xfrm>
            <a:off x="1426634" y="6354763"/>
            <a:ext cx="2027767" cy="366712"/>
          </a:xfrm>
        </p:spPr>
        <p:txBody>
          <a:bodyPr/>
          <a:lstStyle>
            <a:lvl1pPr>
              <a:defRPr/>
            </a:lvl1pPr>
          </a:lstStyle>
          <a:p>
            <a:pPr>
              <a:defRPr/>
            </a:pPr>
            <a:fld id="{C7A2454C-91E5-41D3-888B-2251DD37D6CE}" type="slidenum">
              <a:rPr lang="zh-TW" altLang="en-US"/>
              <a:pPr>
                <a:defRPr/>
              </a:pPr>
              <a:t>‹#›</a:t>
            </a:fld>
            <a:endParaRPr lang="zh-TW"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2" name="標題 1"/>
          <p:cNvSpPr>
            <a:spLocks noGrp="1"/>
          </p:cNvSpPr>
          <p:nvPr>
            <p:ph type="title"/>
          </p:nvPr>
        </p:nvSpPr>
        <p:spPr>
          <a:xfrm>
            <a:off x="609600" y="228600"/>
            <a:ext cx="10972800" cy="914400"/>
          </a:xfrm>
        </p:spPr>
        <p:txBody>
          <a:bodyPr/>
          <a:lstStyle/>
          <a:p>
            <a:r>
              <a:rPr lang="zh-TW" altLang="en-US" dirty="0" smtClean="0"/>
              <a:t>按一下以編輯母片標題樣式</a:t>
            </a:r>
            <a:endParaRPr lang="en-US" dirty="0"/>
          </a:p>
        </p:txBody>
      </p:sp>
      <p:sp>
        <p:nvSpPr>
          <p:cNvPr id="9" name="內容版面配置區 8"/>
          <p:cNvSpPr>
            <a:spLocks noGrp="1"/>
          </p:cNvSpPr>
          <p:nvPr>
            <p:ph sz="quarter" idx="1"/>
          </p:nvPr>
        </p:nvSpPr>
        <p:spPr>
          <a:xfrm>
            <a:off x="609600" y="1219200"/>
            <a:ext cx="5388864" cy="49377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1" name="內容版面配置區 10"/>
          <p:cNvSpPr>
            <a:spLocks noGrp="1"/>
          </p:cNvSpPr>
          <p:nvPr>
            <p:ph sz="quarter" idx="2"/>
          </p:nvPr>
        </p:nvSpPr>
        <p:spPr>
          <a:xfrm>
            <a:off x="6176264" y="1216152"/>
            <a:ext cx="5388864" cy="4937760"/>
          </a:xfrm>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24" name="投影片編號版面配置區 6"/>
          <p:cNvSpPr>
            <a:spLocks noGrp="1"/>
          </p:cNvSpPr>
          <p:nvPr>
            <p:ph type="sldNum" sz="quarter" idx="12"/>
          </p:nvPr>
        </p:nvSpPr>
        <p:spPr/>
        <p:txBody>
          <a:bodyPr/>
          <a:lstStyle>
            <a:lvl1pPr>
              <a:defRPr/>
            </a:lvl1pPr>
          </a:lstStyle>
          <a:p>
            <a:pPr>
              <a:defRPr/>
            </a:pPr>
            <a:fld id="{E3A87B14-C52E-4E08-A147-B2E23833E681}"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609600" y="1285875"/>
            <a:ext cx="5386917"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文字版面配置區 3"/>
          <p:cNvSpPr>
            <a:spLocks noGrp="1"/>
          </p:cNvSpPr>
          <p:nvPr>
            <p:ph type="body" sz="half" idx="3"/>
          </p:nvPr>
        </p:nvSpPr>
        <p:spPr>
          <a:xfrm>
            <a:off x="6197601" y="1295400"/>
            <a:ext cx="5389033"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11" name="內容版面配置區 10"/>
          <p:cNvSpPr>
            <a:spLocks noGrp="1"/>
          </p:cNvSpPr>
          <p:nvPr>
            <p:ph sz="quarter" idx="2"/>
          </p:nvPr>
        </p:nvSpPr>
        <p:spPr>
          <a:xfrm>
            <a:off x="609600" y="2133600"/>
            <a:ext cx="5384800" cy="4038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3" name="內容版面配置區 12"/>
          <p:cNvSpPr>
            <a:spLocks noGrp="1"/>
          </p:cNvSpPr>
          <p:nvPr>
            <p:ph sz="quarter" idx="4"/>
          </p:nvPr>
        </p:nvSpPr>
        <p:spPr>
          <a:xfrm>
            <a:off x="6197600" y="2133600"/>
            <a:ext cx="5384800" cy="4038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9" name="投影片編號版面配置區 22"/>
          <p:cNvSpPr>
            <a:spLocks noGrp="1"/>
          </p:cNvSpPr>
          <p:nvPr>
            <p:ph type="sldNum" sz="quarter" idx="12"/>
          </p:nvPr>
        </p:nvSpPr>
        <p:spPr/>
        <p:txBody>
          <a:bodyPr/>
          <a:lstStyle>
            <a:lvl1pPr>
              <a:defRPr/>
            </a:lvl1pPr>
          </a:lstStyle>
          <a:p>
            <a:pPr>
              <a:defRPr/>
            </a:pPr>
            <a:fld id="{E19A37A2-BB58-463E-A085-C282F415BF00}" type="slidenum">
              <a:rPr lang="zh-TW" altLang="en-US"/>
              <a:pPr>
                <a:defRPr/>
              </a:pPr>
              <a:t>‹#›</a:t>
            </a:fld>
            <a:endParaRPr lang="zh-TW" altLang="en-US"/>
          </a:p>
        </p:txBody>
      </p:sp>
      <p:sp>
        <p:nvSpPr>
          <p:cNvPr id="12" name="標題 1"/>
          <p:cNvSpPr>
            <a:spLocks noGrp="1"/>
          </p:cNvSpPr>
          <p:nvPr>
            <p:ph type="title"/>
          </p:nvPr>
        </p:nvSpPr>
        <p:spPr>
          <a:xfrm>
            <a:off x="609600" y="152400"/>
            <a:ext cx="10972800" cy="990600"/>
          </a:xfrm>
        </p:spPr>
        <p:txBody>
          <a:bodyPr/>
          <a:lstStyle>
            <a:lvl1pPr>
              <a:defRPr baseline="0">
                <a:solidFill>
                  <a:schemeClr val="accent4">
                    <a:lumMod val="50000"/>
                  </a:schemeClr>
                </a:solidFill>
                <a:latin typeface="Berlin Sans FB Demi" pitchFamily="34" charset="0"/>
              </a:defRPr>
            </a:lvl1pPr>
          </a:lstStyle>
          <a:p>
            <a:r>
              <a:rPr lang="zh-TW" altLang="en-US" dirty="0" smtClean="0"/>
              <a:t>按一下以編輯母片標題樣式</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等腰三角形 2"/>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4" name="日期版面配置區 7"/>
          <p:cNvSpPr txBox="1">
            <a:spLocks/>
          </p:cNvSpPr>
          <p:nvPr userDrawn="1"/>
        </p:nvSpPr>
        <p:spPr>
          <a:xfrm>
            <a:off x="7122584" y="6361114"/>
            <a:ext cx="2116667" cy="365125"/>
          </a:xfrm>
          <a:prstGeom prst="rect">
            <a:avLst/>
          </a:prstGeom>
        </p:spPr>
        <p:txBody>
          <a:bodyPr/>
          <a:lstStyle/>
          <a:p>
            <a:pPr fontAlgn="auto">
              <a:spcBef>
                <a:spcPts val="0"/>
              </a:spcBef>
              <a:spcAft>
                <a:spcPts val="0"/>
              </a:spcAft>
              <a:defRPr/>
            </a:pPr>
            <a:endParaRPr kumimoji="0" lang="en-US" dirty="0">
              <a:solidFill>
                <a:srgbClr val="7030A0"/>
              </a:solidFill>
              <a:latin typeface="+mn-lt"/>
              <a:ea typeface="+mn-ea"/>
            </a:endParaRPr>
          </a:p>
        </p:txBody>
      </p:sp>
      <p:pic>
        <p:nvPicPr>
          <p:cNvPr id="6"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7" name="標題 1"/>
          <p:cNvSpPr txBox="1">
            <a:spLocks/>
          </p:cNvSpPr>
          <p:nvPr userDrawn="1"/>
        </p:nvSpPr>
        <p:spPr>
          <a:xfrm rot="19594117">
            <a:off x="3295652"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a:xfrm>
            <a:off x="609600" y="228600"/>
            <a:ext cx="10972800" cy="914400"/>
          </a:xfrm>
        </p:spPr>
        <p:txBody>
          <a:bodyPr/>
          <a:lstStyle/>
          <a:p>
            <a:r>
              <a:rPr lang="zh-TW" altLang="en-US" smtClean="0"/>
              <a:t>按一下以編輯母片標題樣式</a:t>
            </a:r>
            <a:endParaRPr lang="en-US"/>
          </a:p>
        </p:txBody>
      </p:sp>
      <p:sp>
        <p:nvSpPr>
          <p:cNvPr id="8" name="日期版面配置區 2"/>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en-US" dirty="0"/>
          </a:p>
        </p:txBody>
      </p:sp>
      <p:sp>
        <p:nvSpPr>
          <p:cNvPr id="10" name="投影片編號版面配置區 4"/>
          <p:cNvSpPr>
            <a:spLocks noGrp="1"/>
          </p:cNvSpPr>
          <p:nvPr>
            <p:ph type="sldNum" sz="quarter" idx="12"/>
          </p:nvPr>
        </p:nvSpPr>
        <p:spPr/>
        <p:txBody>
          <a:bodyPr/>
          <a:lstStyle>
            <a:lvl1pPr>
              <a:defRPr/>
            </a:lvl1pPr>
          </a:lstStyle>
          <a:p>
            <a:pPr>
              <a:defRPr/>
            </a:pPr>
            <a:fld id="{A5C49390-859A-4B82-9667-58B58EBCB525}"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直線接點 1"/>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3" name="等腰三角形 2"/>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投影片編號版面配置區 3"/>
          <p:cNvSpPr>
            <a:spLocks noGrp="1"/>
          </p:cNvSpPr>
          <p:nvPr>
            <p:ph type="sldNum" sz="quarter" idx="12"/>
          </p:nvPr>
        </p:nvSpPr>
        <p:spPr/>
        <p:txBody>
          <a:bodyPr/>
          <a:lstStyle>
            <a:lvl1pPr>
              <a:defRPr/>
            </a:lvl1pPr>
          </a:lstStyle>
          <a:p>
            <a:pPr>
              <a:defRPr/>
            </a:pPr>
            <a:fld id="{7AE0613F-01AD-4AF4-B065-14E6D69794D3}"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直線接點 5"/>
          <p:cNvSpPr>
            <a:spLocks noChangeShapeType="1"/>
          </p:cNvSpPr>
          <p:nvPr/>
        </p:nvSpPr>
        <p:spPr bwMode="auto">
          <a:xfrm rot="5400000">
            <a:off x="5220229"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dirty="0"/>
          </a:p>
        </p:txBody>
      </p:sp>
      <p:sp>
        <p:nvSpPr>
          <p:cNvPr id="7" name="等腰三角形 6"/>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8432800" y="304800"/>
            <a:ext cx="3352800" cy="838200"/>
          </a:xfrm>
        </p:spPr>
        <p:txBody>
          <a:bodyPr>
            <a:noAutofit/>
          </a:bodyPr>
          <a:lstStyle>
            <a:lvl1pPr algn="l">
              <a:buNone/>
              <a:defRPr sz="2000" b="1">
                <a:solidFill>
                  <a:schemeClr val="tx2"/>
                </a:solidFill>
                <a:latin typeface="+mn-lt"/>
                <a:ea typeface="+mn-ea"/>
                <a:cs typeface="+mn-cs"/>
              </a:defRPr>
            </a:lvl1pPr>
          </a:lstStyle>
          <a:p>
            <a:r>
              <a:rPr lang="zh-TW" altLang="en-US" dirty="0" smtClean="0"/>
              <a:t>按一下以編輯母片標題樣式</a:t>
            </a:r>
            <a:endParaRPr lang="en-US" dirty="0"/>
          </a:p>
        </p:txBody>
      </p:sp>
      <p:sp>
        <p:nvSpPr>
          <p:cNvPr id="3" name="文字版面配置區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12" name="內容版面配置區 11"/>
          <p:cNvSpPr>
            <a:spLocks noGrp="1"/>
          </p:cNvSpPr>
          <p:nvPr>
            <p:ph sz="quarter" idx="1"/>
          </p:nvPr>
        </p:nvSpPr>
        <p:spPr>
          <a:xfrm>
            <a:off x="406400" y="304800"/>
            <a:ext cx="7620000" cy="57150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8" name="日期版面配置區 4"/>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1"/>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C5237C51-4FA3-4035-A6CE-93E2866455C0}"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等腰三角形 5"/>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609601" y="500063"/>
            <a:ext cx="243417"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lang="zh-TW" altLang="en-US" smtClean="0"/>
              <a:t>按一下以編輯母片標題樣式</a:t>
            </a:r>
            <a:endParaRPr lang="en-US"/>
          </a:p>
        </p:txBody>
      </p:sp>
      <p:sp>
        <p:nvSpPr>
          <p:cNvPr id="3" name="圖片版面配置區 2"/>
          <p:cNvSpPr>
            <a:spLocks noGrp="1"/>
          </p:cNvSpPr>
          <p:nvPr>
            <p:ph type="pic" idx="1"/>
          </p:nvPr>
        </p:nvSpPr>
        <p:spPr>
          <a:xfrm>
            <a:off x="609600" y="1905000"/>
            <a:ext cx="109728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zh-TW" altLang="en-US" noProof="0" smtClean="0"/>
              <a:t>按一下圖示以新增圖片</a:t>
            </a:r>
            <a:endParaRPr lang="en-US" noProof="0" dirty="0"/>
          </a:p>
        </p:txBody>
      </p:sp>
      <p:sp>
        <p:nvSpPr>
          <p:cNvPr id="4" name="文字版面配置區 3"/>
          <p:cNvSpPr>
            <a:spLocks noGrp="1"/>
          </p:cNvSpPr>
          <p:nvPr>
            <p:ph type="body" sz="half" idx="2"/>
          </p:nvPr>
        </p:nvSpPr>
        <p:spPr>
          <a:xfrm>
            <a:off x="609600" y="1219200"/>
            <a:ext cx="109728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8" name="日期版面配置區 4"/>
          <p:cNvSpPr>
            <a:spLocks noGrp="1"/>
          </p:cNvSpPr>
          <p:nvPr>
            <p:ph type="dt" sz="half" idx="10"/>
          </p:nvPr>
        </p:nvSpPr>
        <p:spPr>
          <a:xfrm>
            <a:off x="8534401" y="6356351"/>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1"/>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EECAECBC-0C91-4DAE-A7B9-EA8220A4C66D}" type="slidenum">
              <a:rPr lang="zh-TW" altLang="en-US"/>
              <a:pPr>
                <a:defRPr/>
              </a:pPr>
              <a:t>‹#›</a:t>
            </a:fld>
            <a:endParaRPr lang="zh-TW"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標題版面配置區 21"/>
          <p:cNvSpPr>
            <a:spLocks noGrp="1"/>
          </p:cNvSpPr>
          <p:nvPr>
            <p:ph type="title"/>
          </p:nvPr>
        </p:nvSpPr>
        <p:spPr bwMode="auto">
          <a:xfrm>
            <a:off x="609600" y="152400"/>
            <a:ext cx="109728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dirty="0" smtClean="0"/>
              <a:t>按一下以編輯母片標題樣式</a:t>
            </a:r>
            <a:endParaRPr lang="en-US" dirty="0" smtClean="0"/>
          </a:p>
        </p:txBody>
      </p:sp>
      <p:sp>
        <p:nvSpPr>
          <p:cNvPr id="5123" name="文字版面配置區 12"/>
          <p:cNvSpPr>
            <a:spLocks noGrp="1"/>
          </p:cNvSpPr>
          <p:nvPr>
            <p:ph type="body" idx="1"/>
          </p:nvPr>
        </p:nvSpPr>
        <p:spPr bwMode="auto">
          <a:xfrm>
            <a:off x="609600" y="1219200"/>
            <a:ext cx="109728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smtClean="0"/>
          </a:p>
        </p:txBody>
      </p:sp>
      <p:sp>
        <p:nvSpPr>
          <p:cNvPr id="23" name="投影片編號版面配置區 22"/>
          <p:cNvSpPr>
            <a:spLocks noGrp="1"/>
          </p:cNvSpPr>
          <p:nvPr>
            <p:ph type="sldNum" sz="quarter" idx="4"/>
          </p:nvPr>
        </p:nvSpPr>
        <p:spPr>
          <a:xfrm>
            <a:off x="817033" y="6356351"/>
            <a:ext cx="2641600" cy="365125"/>
          </a:xfrm>
          <a:prstGeom prst="rect">
            <a:avLst/>
          </a:prstGeom>
        </p:spPr>
        <p:txBody>
          <a:bodyPr vert="horz"/>
          <a:lstStyle>
            <a:lvl1pPr algn="l" eaLnBrk="1" latinLnBrk="0" hangingPunct="1">
              <a:defRPr kumimoji="0" sz="1400" smtClean="0">
                <a:solidFill>
                  <a:schemeClr val="tx2"/>
                </a:solidFill>
              </a:defRPr>
            </a:lvl1pPr>
          </a:lstStyle>
          <a:p>
            <a:pPr>
              <a:defRPr/>
            </a:pPr>
            <a:fld id="{5CFD981B-B004-4CD9-BDE4-045E4C2478BA}" type="slidenum">
              <a:rPr lang="zh-TW" altLang="en-US"/>
              <a:pPr>
                <a:defRPr/>
              </a:pPr>
              <a:t>‹#›</a:t>
            </a:fld>
            <a:endParaRPr lang="zh-TW" altLang="en-US" dirty="0"/>
          </a:p>
        </p:txBody>
      </p:sp>
      <p:sp>
        <p:nvSpPr>
          <p:cNvPr id="28" name="直線接點 2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9" name="直線接點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10" name="等腰三角形 9"/>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7" name="Text Box 22"/>
          <p:cNvSpPr txBox="1">
            <a:spLocks noChangeArrowheads="1"/>
          </p:cNvSpPr>
          <p:nvPr/>
        </p:nvSpPr>
        <p:spPr bwMode="auto">
          <a:xfrm>
            <a:off x="10466686" y="3095626"/>
            <a:ext cx="461665" cy="92398"/>
          </a:xfrm>
          <a:prstGeom prst="rect">
            <a:avLst/>
          </a:prstGeom>
          <a:noFill/>
          <a:ln w="9525">
            <a:noFill/>
            <a:miter lim="800000"/>
            <a:headEnd/>
            <a:tailEnd/>
          </a:ln>
          <a:effectLst/>
        </p:spPr>
        <p:txBody>
          <a:bodyPr vert="eaVert" wrap="none">
            <a:spAutoFit/>
          </a:bodyPr>
          <a:lstStyle/>
          <a:p>
            <a:pPr>
              <a:defRPr/>
            </a:pPr>
            <a:endParaRPr lang="en-US" altLang="zh-TW"/>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78" r:id="rId5"/>
    <p:sldLayoutId id="2147483783" r:id="rId6"/>
    <p:sldLayoutId id="2147483784" r:id="rId7"/>
    <p:sldLayoutId id="2147483785" r:id="rId8"/>
    <p:sldLayoutId id="2147483786" r:id="rId9"/>
    <p:sldLayoutId id="2147483787" r:id="rId10"/>
    <p:sldLayoutId id="2147483788" r:id="rId11"/>
  </p:sldLayoutIdLst>
  <p:timing>
    <p:tnLst>
      <p:par>
        <p:cTn id="1" dur="indefinite" restart="never" nodeType="tmRoot"/>
      </p:par>
    </p:tnLst>
  </p:timing>
  <p:hf hdr="0" ftr="0" dt="0"/>
  <p:txStyles>
    <p:titleStyle>
      <a:lvl1pPr algn="l" rtl="0" fontAlgn="base">
        <a:spcBef>
          <a:spcPct val="0"/>
        </a:spcBef>
        <a:spcAft>
          <a:spcPct val="0"/>
        </a:spcAft>
        <a:defRPr sz="3200" kern="1200">
          <a:solidFill>
            <a:schemeClr val="tx2"/>
          </a:solidFill>
          <a:latin typeface="+mj-lt"/>
          <a:ea typeface="+mj-ea"/>
          <a:cs typeface="+mj-cs"/>
        </a:defRPr>
      </a:lvl1pPr>
      <a:lvl2pPr algn="l" rtl="0" fontAlgn="base">
        <a:spcBef>
          <a:spcPct val="0"/>
        </a:spcBef>
        <a:spcAft>
          <a:spcPct val="0"/>
        </a:spcAft>
        <a:defRPr sz="3200">
          <a:solidFill>
            <a:schemeClr val="tx2"/>
          </a:solidFill>
          <a:latin typeface="Bookman Old Style" pitchFamily="18" charset="0"/>
          <a:ea typeface="標楷體" pitchFamily="65" charset="-120"/>
        </a:defRPr>
      </a:lvl2pPr>
      <a:lvl3pPr algn="l" rtl="0" fontAlgn="base">
        <a:spcBef>
          <a:spcPct val="0"/>
        </a:spcBef>
        <a:spcAft>
          <a:spcPct val="0"/>
        </a:spcAft>
        <a:defRPr sz="3200">
          <a:solidFill>
            <a:schemeClr val="tx2"/>
          </a:solidFill>
          <a:latin typeface="Bookman Old Style" pitchFamily="18" charset="0"/>
          <a:ea typeface="標楷體" pitchFamily="65" charset="-120"/>
        </a:defRPr>
      </a:lvl3pPr>
      <a:lvl4pPr algn="l" rtl="0" fontAlgn="base">
        <a:spcBef>
          <a:spcPct val="0"/>
        </a:spcBef>
        <a:spcAft>
          <a:spcPct val="0"/>
        </a:spcAft>
        <a:defRPr sz="3200">
          <a:solidFill>
            <a:schemeClr val="tx2"/>
          </a:solidFill>
          <a:latin typeface="Bookman Old Style" pitchFamily="18" charset="0"/>
          <a:ea typeface="標楷體" pitchFamily="65" charset="-120"/>
        </a:defRPr>
      </a:lvl4pPr>
      <a:lvl5pPr algn="l" rtl="0" fontAlgn="base">
        <a:spcBef>
          <a:spcPct val="0"/>
        </a:spcBef>
        <a:spcAft>
          <a:spcPct val="0"/>
        </a:spcAft>
        <a:defRPr sz="3200">
          <a:solidFill>
            <a:schemeClr val="tx2"/>
          </a:solidFill>
          <a:latin typeface="Bookman Old Style" pitchFamily="18" charset="0"/>
          <a:ea typeface="標楷體" pitchFamily="65" charset="-120"/>
        </a:defRPr>
      </a:lvl5pPr>
      <a:lvl6pPr marL="457200" algn="l" rtl="0" fontAlgn="base">
        <a:spcBef>
          <a:spcPct val="0"/>
        </a:spcBef>
        <a:spcAft>
          <a:spcPct val="0"/>
        </a:spcAft>
        <a:defRPr sz="3200">
          <a:solidFill>
            <a:schemeClr val="tx2"/>
          </a:solidFill>
          <a:latin typeface="Bookman Old Style" pitchFamily="18" charset="0"/>
          <a:ea typeface="標楷體" pitchFamily="65" charset="-120"/>
        </a:defRPr>
      </a:lvl6pPr>
      <a:lvl7pPr marL="914400" algn="l" rtl="0" fontAlgn="base">
        <a:spcBef>
          <a:spcPct val="0"/>
        </a:spcBef>
        <a:spcAft>
          <a:spcPct val="0"/>
        </a:spcAft>
        <a:defRPr sz="3200">
          <a:solidFill>
            <a:schemeClr val="tx2"/>
          </a:solidFill>
          <a:latin typeface="Bookman Old Style" pitchFamily="18" charset="0"/>
          <a:ea typeface="標楷體" pitchFamily="65" charset="-120"/>
        </a:defRPr>
      </a:lvl7pPr>
      <a:lvl8pPr marL="1371600" algn="l" rtl="0" fontAlgn="base">
        <a:spcBef>
          <a:spcPct val="0"/>
        </a:spcBef>
        <a:spcAft>
          <a:spcPct val="0"/>
        </a:spcAft>
        <a:defRPr sz="3200">
          <a:solidFill>
            <a:schemeClr val="tx2"/>
          </a:solidFill>
          <a:latin typeface="Bookman Old Style" pitchFamily="18" charset="0"/>
          <a:ea typeface="標楷體" pitchFamily="65" charset="-120"/>
        </a:defRPr>
      </a:lvl8pPr>
      <a:lvl9pPr marL="1828800" algn="l" rtl="0" fontAlgn="base">
        <a:spcBef>
          <a:spcPct val="0"/>
        </a:spcBef>
        <a:spcAft>
          <a:spcPct val="0"/>
        </a:spcAft>
        <a:defRPr sz="3200">
          <a:solidFill>
            <a:schemeClr val="tx2"/>
          </a:solidFill>
          <a:latin typeface="Bookman Old Style" pitchFamily="18" charset="0"/>
          <a:ea typeface="標楷體" pitchFamily="65" charset="-120"/>
        </a:defRPr>
      </a:lvl9pPr>
    </p:titleStyle>
    <p:body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10.png"/><Relationship Id="rId2" Type="http://schemas.openxmlformats.org/officeDocument/2006/relationships/image" Target="../media/image3700.png"/><Relationship Id="rId1" Type="http://schemas.openxmlformats.org/officeDocument/2006/relationships/slideLayout" Target="../slideLayouts/slideLayout2.xml"/><Relationship Id="rId6" Type="http://schemas.openxmlformats.org/officeDocument/2006/relationships/image" Target="../media/image3600.png"/><Relationship Id="rId5" Type="http://schemas.openxmlformats.org/officeDocument/2006/relationships/image" Target="../media/image37.png"/><Relationship Id="rId10" Type="http://schemas.openxmlformats.org/officeDocument/2006/relationships/image" Target="../media/image295.png"/><Relationship Id="rId4" Type="http://schemas.openxmlformats.org/officeDocument/2006/relationships/image" Target="../media/image36.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42.png"/><Relationship Id="rId7" Type="http://schemas.openxmlformats.org/officeDocument/2006/relationships/image" Target="../media/image36.png"/><Relationship Id="rId12"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41.png"/><Relationship Id="rId5" Type="http://schemas.openxmlformats.org/officeDocument/2006/relationships/image" Target="../media/image200.png"/><Relationship Id="rId1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190.png"/><Relationship Id="rId9" Type="http://schemas.openxmlformats.org/officeDocument/2006/relationships/image" Target="../media/image240.png"/><Relationship Id="rId14" Type="http://schemas.openxmlformats.org/officeDocument/2006/relationships/image" Target="../media/image290.png"/></Relationships>
</file>

<file path=ppt/slides/_rels/slide1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70.png"/><Relationship Id="rId18" Type="http://schemas.openxmlformats.org/officeDocument/2006/relationships/image" Target="../media/image530.png"/><Relationship Id="rId26" Type="http://schemas.openxmlformats.org/officeDocument/2006/relationships/image" Target="../media/image610.png"/><Relationship Id="rId3" Type="http://schemas.openxmlformats.org/officeDocument/2006/relationships/image" Target="../media/image37.png"/><Relationship Id="rId21" Type="http://schemas.openxmlformats.org/officeDocument/2006/relationships/image" Target="../media/image56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20.png"/><Relationship Id="rId25" Type="http://schemas.openxmlformats.org/officeDocument/2006/relationships/image" Target="../media/image600.png"/><Relationship Id="rId2" Type="http://schemas.openxmlformats.org/officeDocument/2006/relationships/image" Target="../media/image451.png"/><Relationship Id="rId16" Type="http://schemas.openxmlformats.org/officeDocument/2006/relationships/image" Target="../media/image43.png"/><Relationship Id="rId20"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60.png"/><Relationship Id="rId24" Type="http://schemas.openxmlformats.org/officeDocument/2006/relationships/image" Target="../media/image590.png"/><Relationship Id="rId5" Type="http://schemas.openxmlformats.org/officeDocument/2006/relationships/image" Target="../media/image410.png"/><Relationship Id="rId15" Type="http://schemas.openxmlformats.org/officeDocument/2006/relationships/image" Target="../media/image500.png"/><Relationship Id="rId23" Type="http://schemas.openxmlformats.org/officeDocument/2006/relationships/image" Target="../media/image580.png"/><Relationship Id="rId28" Type="http://schemas.openxmlformats.org/officeDocument/2006/relationships/image" Target="../media/image44.png"/><Relationship Id="rId10" Type="http://schemas.openxmlformats.org/officeDocument/2006/relationships/image" Target="../media/image36.png"/><Relationship Id="rId19" Type="http://schemas.openxmlformats.org/officeDocument/2006/relationships/image" Target="../media/image540.png"/><Relationship Id="rId4" Type="http://schemas.openxmlformats.org/officeDocument/2006/relationships/image" Target="../media/image40.png"/><Relationship Id="rId9" Type="http://schemas.openxmlformats.org/officeDocument/2006/relationships/image" Target="../media/image450.png"/><Relationship Id="rId14" Type="http://schemas.openxmlformats.org/officeDocument/2006/relationships/image" Target="../media/image490.png"/><Relationship Id="rId22" Type="http://schemas.openxmlformats.org/officeDocument/2006/relationships/image" Target="../media/image570.png"/><Relationship Id="rId27" Type="http://schemas.openxmlformats.org/officeDocument/2006/relationships/image" Target="../media/image620.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7.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8.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5.png"/><Relationship Id="rId10" Type="http://schemas.openxmlformats.org/officeDocument/2006/relationships/image" Target="../media/image51.png"/><Relationship Id="rId4" Type="http://schemas.openxmlformats.org/officeDocument/2006/relationships/image" Target="../media/image21.gif"/><Relationship Id="rId9" Type="http://schemas.openxmlformats.org/officeDocument/2006/relationships/image" Target="../media/image50.png"/><Relationship Id="rId1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60.emf"/></Relationships>
</file>

<file path=ppt/slides/_rels/slide1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423.png"/><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7" Type="http://schemas.openxmlformats.org/officeDocument/2006/relationships/image" Target="../media/image30.gif"/><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10" Type="http://schemas.openxmlformats.org/officeDocument/2006/relationships/image" Target="../media/image72.gif"/><Relationship Id="rId4" Type="http://schemas.openxmlformats.org/officeDocument/2006/relationships/image" Target="../media/image66.emf"/><Relationship Id="rId9" Type="http://schemas.openxmlformats.org/officeDocument/2006/relationships/image" Target="../media/image7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8" Type="http://schemas.openxmlformats.org/officeDocument/2006/relationships/image" Target="../media/image21.gif"/><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80.png"/><Relationship Id="rId21" Type="http://schemas.openxmlformats.org/officeDocument/2006/relationships/image" Target="../media/image95.png"/><Relationship Id="rId7" Type="http://schemas.openxmlformats.org/officeDocument/2006/relationships/image" Target="../media/image79.emf"/><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14.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5.png"/><Relationship Id="rId24" Type="http://schemas.openxmlformats.org/officeDocument/2006/relationships/image" Target="../media/image98.png"/><Relationship Id="rId5" Type="http://schemas.openxmlformats.org/officeDocument/2006/relationships/image" Target="../media/image81.png"/><Relationship Id="rId15" Type="http://schemas.openxmlformats.org/officeDocument/2006/relationships/image" Target="../media/image89.png"/><Relationship Id="rId23" Type="http://schemas.openxmlformats.org/officeDocument/2006/relationships/image" Target="../media/image97.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5.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4.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21.gif"/><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109.png"/><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21.gif"/><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4.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3" Type="http://schemas.openxmlformats.org/officeDocument/2006/relationships/image" Target="../media/image134.png"/><Relationship Id="rId12" Type="http://schemas.openxmlformats.org/officeDocument/2006/relationships/image" Target="../media/image133.png"/><Relationship Id="rId2" Type="http://schemas.openxmlformats.org/officeDocument/2006/relationships/slideLayout" Target="../slideLayouts/slideLayout2.xml"/><Relationship Id="rId16" Type="http://schemas.openxmlformats.org/officeDocument/2006/relationships/image" Target="../media/image137.png"/><Relationship Id="rId1" Type="http://schemas.openxmlformats.org/officeDocument/2006/relationships/tags" Target="../tags/tag1.xml"/><Relationship Id="rId11" Type="http://schemas.openxmlformats.org/officeDocument/2006/relationships/image" Target="../media/image218.png"/><Relationship Id="rId15" Type="http://schemas.openxmlformats.org/officeDocument/2006/relationships/image" Target="../media/image136.png"/><Relationship Id="rId14" Type="http://schemas.openxmlformats.org/officeDocument/2006/relationships/image" Target="../media/image135.png"/></Relationships>
</file>

<file path=ppt/slides/_rels/slide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2.png"/><Relationship Id="rId7"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72.gif"/><Relationship Id="rId4" Type="http://schemas.openxmlformats.org/officeDocument/2006/relationships/image" Target="../media/image143.png"/></Relationships>
</file>

<file path=ppt/slides/_rels/slide4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image" Target="../media/image148.png"/><Relationship Id="rId21" Type="http://schemas.openxmlformats.org/officeDocument/2006/relationships/image" Target="../media/image165.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image" Target="../media/image147.png"/><Relationship Id="rId16" Type="http://schemas.openxmlformats.org/officeDocument/2006/relationships/image" Target="../media/image161.png"/><Relationship Id="rId20" Type="http://schemas.openxmlformats.org/officeDocument/2006/relationships/image" Target="../media/image72.gif"/><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24" Type="http://schemas.openxmlformats.org/officeDocument/2006/relationships/image" Target="../media/image168.png"/><Relationship Id="rId5" Type="http://schemas.openxmlformats.org/officeDocument/2006/relationships/image" Target="../media/image150.png"/><Relationship Id="rId15" Type="http://schemas.openxmlformats.org/officeDocument/2006/relationships/image" Target="../media/image160.png"/><Relationship Id="rId23" Type="http://schemas.openxmlformats.org/officeDocument/2006/relationships/image" Target="../media/image167.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6.png"/></Relationships>
</file>

<file path=ppt/slides/_rels/slide4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4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projecteuclid.org/euclid.aoas/1396966286" TargetMode="External"/><Relationship Id="rId2" Type="http://schemas.openxmlformats.org/officeDocument/2006/relationships/hyperlink" Target="https://arxiv.org/abs/1911.09816" TargetMode="External"/><Relationship Id="rId1" Type="http://schemas.openxmlformats.org/officeDocument/2006/relationships/slideLayout" Target="../slideLayouts/slideLayout2.xml"/><Relationship Id="rId6" Type="http://schemas.openxmlformats.org/officeDocument/2006/relationships/hyperlink" Target="http://3dem.ucsd.edu/software.shtm" TargetMode="External"/><Relationship Id="rId5" Type="http://schemas.openxmlformats.org/officeDocument/2006/relationships/hyperlink" Target="http://3demmethods.i2pc.es/index.php/Main_Page" TargetMode="External"/><Relationship Id="rId4" Type="http://schemas.openxmlformats.org/officeDocument/2006/relationships/hyperlink" Target="http://scipion.i2pc.e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53.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3.emf"/><Relationship Id="rId7"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20.png"/></Relationships>
</file>

<file path=ppt/slides/_rels/slide55.xml.rels><?xml version="1.0" encoding="UTF-8" standalone="yes"?>
<Relationships xmlns="http://schemas.openxmlformats.org/package/2006/relationships"><Relationship Id="rId7" Type="http://schemas.openxmlformats.org/officeDocument/2006/relationships/image" Target="../media/image21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1.png"/><Relationship Id="rId4" Type="http://schemas.openxmlformats.org/officeDocument/2006/relationships/image" Target="../media/image400.png"/></Relationships>
</file>

<file path=ppt/slides/_rels/slide5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9.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10.png"/><Relationship Id="rId4" Type="http://schemas.openxmlformats.org/officeDocument/2006/relationships/image" Target="../media/image181.png"/></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10.png"/><Relationship Id="rId4" Type="http://schemas.openxmlformats.org/officeDocument/2006/relationships/image" Target="../media/image181.png"/></Relationships>
</file>

<file path=ppt/slides/_rels/slide6.xml.rels><?xml version="1.0" encoding="UTF-8" standalone="yes"?>
<Relationships xmlns="http://schemas.openxmlformats.org/package/2006/relationships"><Relationship Id="rId3" Type="http://schemas.openxmlformats.org/officeDocument/2006/relationships/hyperlink" Target="http://3dem.ucsd.edu/software.s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2.gif"/><Relationship Id="rId4" Type="http://schemas.openxmlformats.org/officeDocument/2006/relationships/image" Target="../media/image186.emf"/></Relationships>
</file>

<file path=ppt/slides/_rels/slide63.xml.rels><?xml version="1.0" encoding="UTF-8" standalone="yes"?>
<Relationships xmlns="http://schemas.openxmlformats.org/package/2006/relationships"><Relationship Id="rId8" Type="http://schemas.openxmlformats.org/officeDocument/2006/relationships/image" Target="../media/image192.emf"/><Relationship Id="rId3" Type="http://schemas.openxmlformats.org/officeDocument/2006/relationships/image" Target="../media/image187.png"/><Relationship Id="rId7" Type="http://schemas.openxmlformats.org/officeDocument/2006/relationships/image" Target="../media/image72.gi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image" Target="../media/image193.emf"/></Relationships>
</file>

<file path=ppt/slides/_rels/slide6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2.png"/><Relationship Id="rId7" Type="http://schemas.openxmlformats.org/officeDocument/2006/relationships/image" Target="../media/image118.png"/><Relationship Id="rId12" Type="http://schemas.openxmlformats.org/officeDocument/2006/relationships/image" Target="../media/image198.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197.png"/><Relationship Id="rId5" Type="http://schemas.openxmlformats.org/officeDocument/2006/relationships/image" Target="../media/image117.png"/><Relationship Id="rId10" Type="http://schemas.openxmlformats.org/officeDocument/2006/relationships/image" Target="../media/image196.png"/><Relationship Id="rId4" Type="http://schemas.openxmlformats.org/officeDocument/2006/relationships/image" Target="../media/image194.png"/><Relationship Id="rId9" Type="http://schemas.openxmlformats.org/officeDocument/2006/relationships/image" Target="../media/image120.png"/></Relationships>
</file>

<file path=ppt/slides/_rels/slide65.xml.rels><?xml version="1.0" encoding="UTF-8" standalone="yes"?>
<Relationships xmlns="http://schemas.openxmlformats.org/package/2006/relationships"><Relationship Id="rId8" Type="http://schemas.openxmlformats.org/officeDocument/2006/relationships/image" Target="../media/image72.gif"/><Relationship Id="rId3" Type="http://schemas.openxmlformats.org/officeDocument/2006/relationships/image" Target="../media/image199.png"/><Relationship Id="rId7" Type="http://schemas.openxmlformats.org/officeDocument/2006/relationships/image" Target="../media/image21.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66.xml.rels><?xml version="1.0" encoding="UTF-8" standalone="yes"?>
<Relationships xmlns="http://schemas.openxmlformats.org/package/2006/relationships"><Relationship Id="rId8" Type="http://schemas.openxmlformats.org/officeDocument/2006/relationships/image" Target="../media/image72.gif"/><Relationship Id="rId3" Type="http://schemas.openxmlformats.org/officeDocument/2006/relationships/image" Target="../media/image204.png"/><Relationship Id="rId7" Type="http://schemas.openxmlformats.org/officeDocument/2006/relationships/image" Target="../media/image21.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67.xml.rels><?xml version="1.0" encoding="UTF-8" standalone="yes"?>
<Relationships xmlns="http://schemas.openxmlformats.org/package/2006/relationships"><Relationship Id="rId3" Type="http://schemas.openxmlformats.org/officeDocument/2006/relationships/image" Target="../media/image72.gif"/><Relationship Id="rId7" Type="http://schemas.openxmlformats.org/officeDocument/2006/relationships/image" Target="../media/image212.PNG"/><Relationship Id="rId2" Type="http://schemas.openxmlformats.org/officeDocument/2006/relationships/image" Target="../media/image21.gif"/><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9.PNG"/><Relationship Id="rId4" Type="http://schemas.openxmlformats.org/officeDocument/2006/relationships/image" Target="../media/image208.PNG"/></Relationships>
</file>

<file path=ppt/slides/_rels/slide68.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image" Target="../media/image72.gif"/><Relationship Id="rId5" Type="http://schemas.openxmlformats.org/officeDocument/2006/relationships/image" Target="../media/image216.png"/><Relationship Id="rId4" Type="http://schemas.openxmlformats.org/officeDocument/2006/relationships/image" Target="../media/image215.emf"/></Relationships>
</file>

<file path=ppt/slides/_rels/slide6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220.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7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24.png"/><Relationship Id="rId4" Type="http://schemas.openxmlformats.org/officeDocument/2006/relationships/image" Target="../media/image223.png"/></Relationships>
</file>

<file path=ppt/slides/_rels/slide72.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94.png"/><Relationship Id="rId18" Type="http://schemas.openxmlformats.org/officeDocument/2006/relationships/image" Target="../media/image120.png"/><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228.png"/><Relationship Id="rId17" Type="http://schemas.openxmlformats.org/officeDocument/2006/relationships/image" Target="../media/image119.png"/><Relationship Id="rId2" Type="http://schemas.openxmlformats.org/officeDocument/2006/relationships/notesSlide" Target="../notesSlides/notesSlide42.xml"/><Relationship Id="rId16" Type="http://schemas.openxmlformats.org/officeDocument/2006/relationships/image" Target="../media/image118.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26.png"/><Relationship Id="rId11" Type="http://schemas.openxmlformats.org/officeDocument/2006/relationships/image" Target="../media/image227.png"/><Relationship Id="rId5" Type="http://schemas.openxmlformats.org/officeDocument/2006/relationships/image" Target="../media/image225.png"/><Relationship Id="rId15" Type="http://schemas.openxmlformats.org/officeDocument/2006/relationships/image" Target="../media/image195.png"/><Relationship Id="rId10" Type="http://schemas.openxmlformats.org/officeDocument/2006/relationships/image" Target="../media/image116.png"/><Relationship Id="rId19" Type="http://schemas.openxmlformats.org/officeDocument/2006/relationships/image" Target="../media/image196.png"/><Relationship Id="rId4" Type="http://schemas.openxmlformats.org/officeDocument/2006/relationships/image" Target="../media/image112.png"/><Relationship Id="rId9" Type="http://schemas.openxmlformats.org/officeDocument/2006/relationships/image" Target="../media/image115.png"/><Relationship Id="rId14" Type="http://schemas.openxmlformats.org/officeDocument/2006/relationships/image" Target="../media/image117.png"/></Relationships>
</file>

<file path=ppt/slides/_rels/slide73.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122.png"/><Relationship Id="rId18" Type="http://schemas.openxmlformats.org/officeDocument/2006/relationships/image" Target="../media/image244.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43.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237.png"/><Relationship Id="rId5" Type="http://schemas.openxmlformats.org/officeDocument/2006/relationships/image" Target="../media/image232.png"/><Relationship Id="rId15" Type="http://schemas.openxmlformats.org/officeDocument/2006/relationships/image" Target="../media/image241.png"/><Relationship Id="rId10" Type="http://schemas.openxmlformats.org/officeDocument/2006/relationships/image" Target="../media/image236.png"/><Relationship Id="rId19" Type="http://schemas.openxmlformats.org/officeDocument/2006/relationships/image" Target="../media/image245.png"/><Relationship Id="rId4" Type="http://schemas.openxmlformats.org/officeDocument/2006/relationships/image" Target="../media/image231.png"/><Relationship Id="rId9" Type="http://schemas.openxmlformats.org/officeDocument/2006/relationships/image" Target="../media/image235.png"/><Relationship Id="rId14" Type="http://schemas.openxmlformats.org/officeDocument/2006/relationships/image" Target="../media/image239.png"/></Relationships>
</file>

<file path=ppt/slides/_rels/slide7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75.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7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b="1" dirty="0">
                <a:latin typeface="Times New Roman" panose="02020603050405020304" pitchFamily="18" charset="0"/>
                <a:cs typeface="Times New Roman" panose="02020603050405020304" pitchFamily="18" charset="0"/>
              </a:rPr>
              <a:t>A Speedy and robust </a:t>
            </a:r>
            <a:r>
              <a:rPr lang="en-US" altLang="zh-TW" b="1" dirty="0" err="1">
                <a:latin typeface="Times New Roman" panose="02020603050405020304" pitchFamily="18" charset="0"/>
                <a:cs typeface="Times New Roman" panose="02020603050405020304" pitchFamily="18" charset="0"/>
              </a:rPr>
              <a:t>Cryo</a:t>
            </a:r>
            <a:r>
              <a:rPr lang="en-US" altLang="zh-TW" b="1" dirty="0">
                <a:latin typeface="Times New Roman" panose="02020603050405020304" pitchFamily="18" charset="0"/>
                <a:cs typeface="Times New Roman" panose="02020603050405020304" pitchFamily="18" charset="0"/>
              </a:rPr>
              <a:t>-EM processing Platform</a:t>
            </a:r>
            <a:br>
              <a:rPr lang="en-US" altLang="zh-TW" b="1" dirty="0">
                <a:latin typeface="Times New Roman" panose="02020603050405020304" pitchFamily="18" charset="0"/>
                <a:cs typeface="Times New Roman" panose="02020603050405020304" pitchFamily="18" charset="0"/>
              </a:rPr>
            </a:br>
            <a:r>
              <a:rPr lang="en-US" altLang="zh-TW" b="1" dirty="0" smtClean="0">
                <a:latin typeface="Times New Roman" panose="02020603050405020304" pitchFamily="18" charset="0"/>
                <a:cs typeface="Times New Roman" panose="02020603050405020304" pitchFamily="18" charset="0"/>
              </a:rPr>
              <a:t>(ASCEP)</a:t>
            </a:r>
            <a:endParaRPr lang="zh-TW" altLang="en-US" b="1" dirty="0">
              <a:latin typeface="Times New Roman" panose="02020603050405020304" pitchFamily="18" charset="0"/>
              <a:cs typeface="Times New Roman" panose="02020603050405020304" pitchFamily="18" charset="0"/>
            </a:endParaRPr>
          </a:p>
        </p:txBody>
      </p:sp>
      <p:sp>
        <p:nvSpPr>
          <p:cNvPr id="5" name="文字方塊 4"/>
          <p:cNvSpPr txBox="1"/>
          <p:nvPr/>
        </p:nvSpPr>
        <p:spPr>
          <a:xfrm>
            <a:off x="9239672" y="5229200"/>
            <a:ext cx="2952328" cy="646331"/>
          </a:xfrm>
          <a:prstGeom prst="rect">
            <a:avLst/>
          </a:prstGeom>
          <a:noFill/>
        </p:spPr>
        <p:txBody>
          <a:bodyPr wrap="square" rtlCol="0">
            <a:spAutoFit/>
          </a:bodyPr>
          <a:lstStyle/>
          <a:p>
            <a:r>
              <a:rPr lang="en-US" altLang="zh-TW" b="1" dirty="0" err="1" smtClean="0">
                <a:solidFill>
                  <a:schemeClr val="tx1">
                    <a:lumMod val="75000"/>
                    <a:lumOff val="25000"/>
                  </a:schemeClr>
                </a:solidFill>
                <a:latin typeface="Times New Roman" panose="02020603050405020304" pitchFamily="18" charset="0"/>
                <a:cs typeface="Times New Roman" panose="02020603050405020304" pitchFamily="18" charset="0"/>
              </a:rPr>
              <a:t>Szu</a:t>
            </a:r>
            <a:r>
              <a:rPr lang="en-US" altLang="zh-TW" b="1" dirty="0" smtClean="0">
                <a:solidFill>
                  <a:schemeClr val="tx1">
                    <a:lumMod val="75000"/>
                    <a:lumOff val="25000"/>
                  </a:schemeClr>
                </a:solidFill>
                <a:latin typeface="Times New Roman" panose="02020603050405020304" pitchFamily="18" charset="0"/>
                <a:cs typeface="Times New Roman" panose="02020603050405020304" pitchFamily="18" charset="0"/>
              </a:rPr>
              <a:t>-Chi </a:t>
            </a:r>
            <a:r>
              <a:rPr lang="en-US" altLang="zh-TW" b="1" dirty="0">
                <a:solidFill>
                  <a:schemeClr val="tx1">
                    <a:lumMod val="75000"/>
                    <a:lumOff val="25000"/>
                  </a:schemeClr>
                </a:solidFill>
                <a:latin typeface="Times New Roman" panose="02020603050405020304" pitchFamily="18" charset="0"/>
                <a:cs typeface="Times New Roman" panose="02020603050405020304" pitchFamily="18" charset="0"/>
              </a:rPr>
              <a:t>Chung </a:t>
            </a: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18871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latin typeface="Times New Roman" panose="02020603050405020304" pitchFamily="18" charset="0"/>
                <a:cs typeface="Times New Roman" panose="02020603050405020304" pitchFamily="18" charset="0"/>
              </a:rPr>
              <a:t>ASCEP: More than </a:t>
            </a:r>
            <a:r>
              <a:rPr kumimoji="1" lang="en-US" altLang="zh-TW" dirty="0" err="1">
                <a:latin typeface="Times New Roman" panose="02020603050405020304" pitchFamily="18" charset="0"/>
                <a:cs typeface="Times New Roman" panose="02020603050405020304" pitchFamily="18" charset="0"/>
              </a:rPr>
              <a:t>Scipion</a:t>
            </a:r>
            <a:r>
              <a:rPr kumimoji="1" lang="en-US" altLang="zh-TW" dirty="0">
                <a:latin typeface="Times New Roman" panose="02020603050405020304" pitchFamily="18" charset="0"/>
                <a:cs typeface="Times New Roman" panose="02020603050405020304" pitchFamily="18" charset="0"/>
              </a:rPr>
              <a:t/>
            </a:r>
            <a:br>
              <a:rPr kumimoji="1" lang="en-US" altLang="zh-TW" dirty="0">
                <a:latin typeface="Times New Roman" panose="02020603050405020304" pitchFamily="18" charset="0"/>
                <a:cs typeface="Times New Roman" panose="02020603050405020304" pitchFamily="18" charset="0"/>
              </a:rPr>
            </a:br>
            <a:r>
              <a:rPr kumimoji="1" lang="en-US" altLang="zh-TW" dirty="0" smtClean="0">
                <a:latin typeface="Times New Roman" panose="02020603050405020304" pitchFamily="18" charset="0"/>
                <a:cs typeface="Times New Roman" panose="02020603050405020304" pitchFamily="18" charset="0"/>
              </a:rPr>
              <a:t>More </a:t>
            </a:r>
            <a:r>
              <a:rPr kumimoji="1" lang="en-US" altLang="zh-TW" dirty="0">
                <a:latin typeface="Times New Roman" panose="02020603050405020304" pitchFamily="18" charset="0"/>
                <a:cs typeface="Times New Roman" panose="02020603050405020304" pitchFamily="18" charset="0"/>
              </a:rPr>
              <a:t>Competitive Algorithms to Meet Current </a:t>
            </a:r>
            <a:r>
              <a:rPr kumimoji="1" lang="en-US" altLang="zh-TW" dirty="0" smtClean="0">
                <a:latin typeface="Times New Roman" panose="02020603050405020304" pitchFamily="18" charset="0"/>
                <a:cs typeface="Times New Roman" panose="02020603050405020304" pitchFamily="18" charset="0"/>
              </a:rPr>
              <a:t>Challenges</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sz="quarter" idx="1"/>
          </p:nvPr>
        </p:nvSpPr>
        <p:spPr/>
        <p:txBody>
          <a:bodyPr/>
          <a:lstStyle/>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latin typeface="Times New Roman" panose="02020603050405020304" pitchFamily="18" charset="0"/>
                <a:cs typeface="Times New Roman" panose="02020603050405020304" pitchFamily="18" charset="0"/>
              </a:rPr>
              <a:pPr>
                <a:defRPr/>
              </a:pPr>
              <a:t>10</a:t>
            </a:fld>
            <a:endParaRPr lang="zh-TW" altLang="en-US" dirty="0">
              <a:latin typeface="Times New Roman" panose="02020603050405020304" pitchFamily="18" charset="0"/>
              <a:cs typeface="Times New Roman" panose="02020603050405020304" pitchFamily="18" charset="0"/>
            </a:endParaRPr>
          </a:p>
        </p:txBody>
      </p:sp>
      <p:sp>
        <p:nvSpPr>
          <p:cNvPr id="6" name="內容版面配置區 2"/>
          <p:cNvSpPr txBox="1">
            <a:spLocks/>
          </p:cNvSpPr>
          <p:nvPr/>
        </p:nvSpPr>
        <p:spPr bwMode="auto">
          <a:xfrm>
            <a:off x="1898848" y="1284589"/>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200" kern="1200">
                <a:solidFill>
                  <a:schemeClr val="bg2">
                    <a:lumMod val="50000"/>
                  </a:schemeClr>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bg1">
                    <a:lumMod val="50000"/>
                  </a:schemeClr>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457200" lvl="1" indent="0">
              <a:buFont typeface="Wingdings 3" pitchFamily="18" charset="2"/>
              <a:buNone/>
            </a:pPr>
            <a:endParaRPr kumimoji="1" lang="en-US" altLang="zh-TW" dirty="0" smtClean="0">
              <a:latin typeface="Times New Roman" panose="02020603050405020304" pitchFamily="18" charset="0"/>
              <a:cs typeface="Times New Roman" panose="02020603050405020304" pitchFamily="18" charset="0"/>
            </a:endParaRPr>
          </a:p>
          <a:p>
            <a:pPr marL="457200" lvl="1" indent="0">
              <a:buFont typeface="Wingdings 3" pitchFamily="18" charset="2"/>
              <a:buNone/>
            </a:pPr>
            <a:r>
              <a:rPr kumimoji="1" lang="en-US" altLang="zh-TW" dirty="0" smtClean="0">
                <a:latin typeface="Times New Roman" panose="02020603050405020304" pitchFamily="18" charset="0"/>
                <a:cs typeface="Times New Roman" panose="02020603050405020304" pitchFamily="18" charset="0"/>
              </a:rPr>
              <a:t>  </a:t>
            </a:r>
          </a:p>
          <a:p>
            <a:pPr marL="457200" lvl="1" indent="0">
              <a:buFont typeface="Wingdings 3" pitchFamily="18" charset="2"/>
              <a:buNone/>
            </a:pPr>
            <a:endParaRPr kumimoji="1" lang="en-US" altLang="zh-TW" dirty="0" smtClean="0">
              <a:latin typeface="Times New Roman" panose="02020603050405020304" pitchFamily="18" charset="0"/>
              <a:cs typeface="Times New Roman" panose="02020603050405020304" pitchFamily="18" charset="0"/>
            </a:endParaRPr>
          </a:p>
          <a:p>
            <a:pPr lvl="1"/>
            <a:endParaRPr kumimoji="0" lang="en-US" altLang="zh-TW" dirty="0" smtClean="0">
              <a:latin typeface="Times New Roman" panose="02020603050405020304" pitchFamily="18" charset="0"/>
              <a:cs typeface="Times New Roman" panose="02020603050405020304" pitchFamily="18" charset="0"/>
            </a:endParaRPr>
          </a:p>
        </p:txBody>
      </p:sp>
      <p:pic>
        <p:nvPicPr>
          <p:cNvPr id="7" name="圖片 6"/>
          <p:cNvPicPr>
            <a:picLocks noChangeAspect="1"/>
          </p:cNvPicPr>
          <p:nvPr/>
        </p:nvPicPr>
        <p:blipFill>
          <a:blip r:embed="rId2"/>
          <a:stretch>
            <a:fillRect/>
          </a:stretch>
        </p:blipFill>
        <p:spPr>
          <a:xfrm>
            <a:off x="4064652" y="2441742"/>
            <a:ext cx="4269664" cy="3647004"/>
          </a:xfrm>
          <a:prstGeom prst="rect">
            <a:avLst/>
          </a:prstGeom>
        </p:spPr>
      </p:pic>
      <p:sp>
        <p:nvSpPr>
          <p:cNvPr id="8" name="圓角矩形 7"/>
          <p:cNvSpPr/>
          <p:nvPr/>
        </p:nvSpPr>
        <p:spPr>
          <a:xfrm>
            <a:off x="7457848" y="2529697"/>
            <a:ext cx="1290672" cy="819239"/>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2800" dirty="0" smtClean="0">
                <a:solidFill>
                  <a:srgbClr val="0000FF"/>
                </a:solidFill>
                <a:latin typeface="Times New Roman" panose="02020603050405020304" pitchFamily="18" charset="0"/>
                <a:cs typeface="Times New Roman" panose="02020603050405020304" pitchFamily="18" charset="0"/>
              </a:rPr>
              <a:t>2SDR</a:t>
            </a:r>
            <a:endParaRPr kumimoji="1" lang="zh-TW" altLang="en-US" sz="2800"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圓角矩形 8"/>
              <p:cNvSpPr/>
              <p:nvPr/>
            </p:nvSpPr>
            <p:spPr>
              <a:xfrm>
                <a:off x="2999656" y="4619027"/>
                <a:ext cx="1606223" cy="770386"/>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14:m>
                  <m:oMath xmlns:m="http://schemas.openxmlformats.org/officeDocument/2006/math">
                    <m:r>
                      <a:rPr kumimoji="1" lang="zh-TW" altLang="en-US" sz="2800" i="1" dirty="0" smtClean="0">
                        <a:solidFill>
                          <a:srgbClr val="0000FF"/>
                        </a:solidFill>
                        <a:latin typeface="Cambria Math" panose="02040503050406030204" pitchFamily="18" charset="0"/>
                        <a:cs typeface="Times New Roman" panose="02020603050405020304" pitchFamily="18" charset="0"/>
                      </a:rPr>
                      <m:t>𝛾</m:t>
                    </m:r>
                  </m:oMath>
                </a14:m>
                <a:r>
                  <a:rPr kumimoji="1" lang="en-US" altLang="zh-TW" sz="2800" dirty="0" smtClean="0">
                    <a:solidFill>
                      <a:srgbClr val="0000FF"/>
                    </a:solidFill>
                    <a:latin typeface="Times New Roman" panose="02020603050405020304" pitchFamily="18" charset="0"/>
                    <a:cs typeface="Times New Roman" panose="02020603050405020304" pitchFamily="18" charset="0"/>
                  </a:rPr>
                  <a:t>-SUP</a:t>
                </a:r>
                <a:endParaRPr kumimoji="1" lang="zh-TW" altLang="en-US" sz="28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9" name="圓角矩形 8"/>
              <p:cNvSpPr>
                <a:spLocks noRot="1" noChangeAspect="1" noMove="1" noResize="1" noEditPoints="1" noAdjustHandles="1" noChangeArrowheads="1" noChangeShapeType="1" noTextEdit="1"/>
              </p:cNvSpPr>
              <p:nvPr/>
            </p:nvSpPr>
            <p:spPr>
              <a:xfrm>
                <a:off x="2999656" y="4619027"/>
                <a:ext cx="1606223" cy="770386"/>
              </a:xfrm>
              <a:prstGeom prst="roundRect">
                <a:avLst/>
              </a:prstGeom>
              <a:blipFill>
                <a:blip r:embed="rId3"/>
                <a:stretch>
                  <a:fillRect/>
                </a:stretch>
              </a:blipFill>
            </p:spPr>
            <p:txBody>
              <a:bodyPr/>
              <a:lstStyle/>
              <a:p>
                <a:r>
                  <a:rPr lang="zh-TW" altLang="en-US">
                    <a:noFill/>
                  </a:rPr>
                  <a:t> </a:t>
                </a:r>
              </a:p>
            </p:txBody>
          </p:sp>
        </mc:Fallback>
      </mc:AlternateContent>
      <p:sp>
        <p:nvSpPr>
          <p:cNvPr id="10" name="圓角矩形 9"/>
          <p:cNvSpPr/>
          <p:nvPr/>
        </p:nvSpPr>
        <p:spPr>
          <a:xfrm>
            <a:off x="3143672" y="2696265"/>
            <a:ext cx="1774465" cy="756776"/>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800" dirty="0" err="1" smtClean="0">
                <a:solidFill>
                  <a:srgbClr val="0000FF"/>
                </a:solidFill>
                <a:latin typeface="Times New Roman" panose="02020603050405020304" pitchFamily="18" charset="0"/>
                <a:cs typeface="Times New Roman" panose="02020603050405020304" pitchFamily="18" charset="0"/>
              </a:rPr>
              <a:t>i</a:t>
            </a:r>
            <a:r>
              <a:rPr kumimoji="1" lang="en-US" altLang="zh-TW" sz="2800" dirty="0" err="1" smtClean="0">
                <a:solidFill>
                  <a:srgbClr val="0000FF"/>
                </a:solidFill>
                <a:latin typeface="Times New Roman" panose="02020603050405020304" pitchFamily="18" charset="0"/>
                <a:cs typeface="Times New Roman" panose="02020603050405020304" pitchFamily="18" charset="0"/>
              </a:rPr>
              <a:t>-tSNE</a:t>
            </a:r>
            <a:endParaRPr kumimoji="1" lang="zh-TW" altLang="en-US" sz="2800" dirty="0">
              <a:solidFill>
                <a:srgbClr val="0000FF"/>
              </a:solidFill>
              <a:latin typeface="Times New Roman" panose="02020603050405020304" pitchFamily="18" charset="0"/>
              <a:cs typeface="Times New Roman" panose="02020603050405020304" pitchFamily="18" charset="0"/>
            </a:endParaRPr>
          </a:p>
        </p:txBody>
      </p:sp>
      <p:sp>
        <p:nvSpPr>
          <p:cNvPr id="11" name="圓角矩形 10"/>
          <p:cNvSpPr/>
          <p:nvPr/>
        </p:nvSpPr>
        <p:spPr>
          <a:xfrm>
            <a:off x="5084823" y="1523339"/>
            <a:ext cx="2633249" cy="85019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800" dirty="0" smtClean="0">
                <a:solidFill>
                  <a:srgbClr val="0000FF"/>
                </a:solidFill>
                <a:latin typeface="Times New Roman" panose="02020603050405020304" pitchFamily="18" charset="0"/>
                <a:cs typeface="Times New Roman" panose="02020603050405020304" pitchFamily="18" charset="0"/>
              </a:rPr>
              <a:t>DRMRA</a:t>
            </a:r>
            <a:endParaRPr lang="zh-TW" altLang="en-US" sz="2800" dirty="0">
              <a:solidFill>
                <a:srgbClr val="0000FF"/>
              </a:solidFill>
              <a:latin typeface="Times New Roman" panose="02020603050405020304" pitchFamily="18" charset="0"/>
              <a:cs typeface="Times New Roman" panose="02020603050405020304" pitchFamily="18" charset="0"/>
            </a:endParaRPr>
          </a:p>
        </p:txBody>
      </p:sp>
      <p:sp>
        <p:nvSpPr>
          <p:cNvPr id="12" name="圓角矩形 11"/>
          <p:cNvSpPr/>
          <p:nvPr/>
        </p:nvSpPr>
        <p:spPr>
          <a:xfrm>
            <a:off x="1898848" y="3640427"/>
            <a:ext cx="2020059" cy="7079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2800" dirty="0" smtClean="0">
                <a:latin typeface="Times New Roman" panose="02020603050405020304" pitchFamily="18" charset="0"/>
                <a:cs typeface="Times New Roman" panose="02020603050405020304" pitchFamily="18" charset="0"/>
              </a:rPr>
              <a:t>Robust PCA</a:t>
            </a:r>
            <a:endParaRPr kumimoji="1" lang="zh-TW" altLang="en-US" sz="2800" dirty="0">
              <a:latin typeface="Times New Roman" panose="02020603050405020304" pitchFamily="18" charset="0"/>
              <a:cs typeface="Times New Roman" panose="02020603050405020304" pitchFamily="18" charset="0"/>
            </a:endParaRPr>
          </a:p>
        </p:txBody>
      </p:sp>
      <p:sp>
        <p:nvSpPr>
          <p:cNvPr id="13" name="圓角矩形 12"/>
          <p:cNvSpPr/>
          <p:nvPr/>
        </p:nvSpPr>
        <p:spPr>
          <a:xfrm>
            <a:off x="8469069" y="3527049"/>
            <a:ext cx="1184445" cy="7079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2800" dirty="0" smtClean="0">
                <a:latin typeface="Times New Roman" panose="02020603050405020304" pitchFamily="18" charset="0"/>
                <a:cs typeface="Times New Roman" panose="02020603050405020304" pitchFamily="18" charset="0"/>
              </a:rPr>
              <a:t>CNN</a:t>
            </a:r>
            <a:endParaRPr kumimoji="1" lang="zh-TW" altLang="en-US" sz="2800" dirty="0">
              <a:latin typeface="Times New Roman" panose="02020603050405020304" pitchFamily="18" charset="0"/>
              <a:cs typeface="Times New Roman" panose="02020603050405020304" pitchFamily="18" charset="0"/>
            </a:endParaRPr>
          </a:p>
        </p:txBody>
      </p:sp>
      <p:sp>
        <p:nvSpPr>
          <p:cNvPr id="14" name="橢圓 13"/>
          <p:cNvSpPr/>
          <p:nvPr/>
        </p:nvSpPr>
        <p:spPr>
          <a:xfrm>
            <a:off x="2135560" y="1766514"/>
            <a:ext cx="2782577" cy="712678"/>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2800" dirty="0" err="1" smtClean="0">
                <a:solidFill>
                  <a:srgbClr val="0000FF"/>
                </a:solidFill>
                <a:latin typeface="Times New Roman" panose="02020603050405020304" pitchFamily="18" charset="0"/>
                <a:cs typeface="Times New Roman" panose="02020603050405020304" pitchFamily="18" charset="0"/>
              </a:rPr>
              <a:t>CryoSparc</a:t>
            </a:r>
            <a:endParaRPr kumimoji="1" lang="zh-TW" altLang="en-US" sz="2800" dirty="0">
              <a:solidFill>
                <a:srgbClr val="0000FF"/>
              </a:solidFill>
              <a:latin typeface="Times New Roman" panose="02020603050405020304" pitchFamily="18" charset="0"/>
              <a:cs typeface="Times New Roman" panose="02020603050405020304" pitchFamily="18" charset="0"/>
            </a:endParaRPr>
          </a:p>
        </p:txBody>
      </p:sp>
      <p:sp>
        <p:nvSpPr>
          <p:cNvPr id="15" name="菱形 14"/>
          <p:cNvSpPr/>
          <p:nvPr/>
        </p:nvSpPr>
        <p:spPr>
          <a:xfrm>
            <a:off x="7978296" y="1537521"/>
            <a:ext cx="2663607" cy="992176"/>
          </a:xfrm>
          <a:prstGeom prst="diamond">
            <a:avLst/>
          </a:prstGeom>
          <a:solidFill>
            <a:srgbClr val="FDEAD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800" dirty="0" smtClean="0">
                <a:solidFill>
                  <a:srgbClr val="0000FF"/>
                </a:solidFill>
                <a:latin typeface="Times New Roman" panose="02020603050405020304" pitchFamily="18" charset="0"/>
                <a:cs typeface="Times New Roman" panose="02020603050405020304" pitchFamily="18" charset="0"/>
              </a:rPr>
              <a:t>ISAC</a:t>
            </a:r>
            <a:endParaRPr lang="zh-TW" altLang="en-US" sz="2800" dirty="0">
              <a:solidFill>
                <a:srgbClr val="0000FF"/>
              </a:solidFill>
              <a:latin typeface="Times New Roman" panose="02020603050405020304" pitchFamily="18" charset="0"/>
              <a:cs typeface="Times New Roman" panose="02020603050405020304" pitchFamily="18" charset="0"/>
            </a:endParaRPr>
          </a:p>
        </p:txBody>
      </p:sp>
      <p:sp>
        <p:nvSpPr>
          <p:cNvPr id="16" name="六邊形 15"/>
          <p:cNvSpPr/>
          <p:nvPr/>
        </p:nvSpPr>
        <p:spPr>
          <a:xfrm>
            <a:off x="8334316" y="4619027"/>
            <a:ext cx="1794132" cy="936955"/>
          </a:xfrm>
          <a:prstGeom prst="hexagon">
            <a:avLst/>
          </a:prstGeom>
          <a:solidFill>
            <a:srgbClr val="FDEAD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800" dirty="0">
                <a:solidFill>
                  <a:srgbClr val="0000FF"/>
                </a:solidFill>
                <a:latin typeface="Times New Roman" panose="02020603050405020304" pitchFamily="18" charset="0"/>
                <a:cs typeface="Times New Roman" panose="02020603050405020304" pitchFamily="18" charset="0"/>
              </a:rPr>
              <a:t>PRIME</a:t>
            </a:r>
            <a:endParaRPr lang="zh-TW" altLang="en-US" sz="2800" dirty="0">
              <a:solidFill>
                <a:srgbClr val="0000FF"/>
              </a:solidFill>
              <a:latin typeface="Times New Roman" panose="02020603050405020304" pitchFamily="18" charset="0"/>
              <a:cs typeface="Times New Roman" panose="02020603050405020304" pitchFamily="18" charset="0"/>
            </a:endParaRPr>
          </a:p>
        </p:txBody>
      </p:sp>
      <p:sp>
        <p:nvSpPr>
          <p:cNvPr id="17" name="雲形 21"/>
          <p:cNvSpPr/>
          <p:nvPr/>
        </p:nvSpPr>
        <p:spPr>
          <a:xfrm>
            <a:off x="8838865" y="5758200"/>
            <a:ext cx="1388732" cy="92394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18" name="正五邊形 22"/>
          <p:cNvSpPr/>
          <p:nvPr/>
        </p:nvSpPr>
        <p:spPr>
          <a:xfrm>
            <a:off x="5808571" y="5818010"/>
            <a:ext cx="1043253" cy="923944"/>
          </a:xfrm>
          <a:prstGeom prst="pent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19" name="六邊形 18"/>
          <p:cNvSpPr/>
          <p:nvPr/>
        </p:nvSpPr>
        <p:spPr>
          <a:xfrm>
            <a:off x="3429561" y="5722589"/>
            <a:ext cx="2081563" cy="936956"/>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400" dirty="0" smtClean="0">
                <a:latin typeface="Times New Roman" panose="02020603050405020304" pitchFamily="18" charset="0"/>
                <a:cs typeface="Times New Roman" panose="02020603050405020304" pitchFamily="18" charset="0"/>
              </a:rPr>
              <a:t>Model Bias</a:t>
            </a:r>
            <a:endParaRPr kumimoji="1" lang="zh-TW" altLang="en-US" sz="2400" dirty="0">
              <a:latin typeface="Times New Roman" panose="02020603050405020304" pitchFamily="18" charset="0"/>
              <a:cs typeface="Times New Roman" panose="02020603050405020304" pitchFamily="18" charset="0"/>
            </a:endParaRPr>
          </a:p>
        </p:txBody>
      </p:sp>
      <p:sp>
        <p:nvSpPr>
          <p:cNvPr id="20" name="等腰三角形 19"/>
          <p:cNvSpPr/>
          <p:nvPr/>
        </p:nvSpPr>
        <p:spPr>
          <a:xfrm>
            <a:off x="7229710" y="5666901"/>
            <a:ext cx="1334448" cy="92394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21" name="向右箭號圖說文字 20"/>
          <p:cNvSpPr/>
          <p:nvPr/>
        </p:nvSpPr>
        <p:spPr>
          <a:xfrm>
            <a:off x="1441648" y="5427219"/>
            <a:ext cx="1977644" cy="1102359"/>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2400" b="1" dirty="0" smtClean="0">
                <a:solidFill>
                  <a:srgbClr val="000090"/>
                </a:solidFill>
                <a:latin typeface="Times New Roman" panose="02020603050405020304" pitchFamily="18" charset="0"/>
                <a:cs typeface="Times New Roman" panose="02020603050405020304" pitchFamily="18" charset="0"/>
              </a:rPr>
              <a:t>Still growing…</a:t>
            </a:r>
            <a:endParaRPr kumimoji="1" lang="zh-TW" altLang="en-US" sz="2400" b="1" dirty="0">
              <a:solidFill>
                <a:srgbClr val="000090"/>
              </a:solidFill>
              <a:latin typeface="Times New Roman" panose="02020603050405020304" pitchFamily="18" charset="0"/>
              <a:cs typeface="Times New Roman" panose="02020603050405020304" pitchFamily="18" charset="0"/>
            </a:endParaRPr>
          </a:p>
        </p:txBody>
      </p:sp>
      <p:sp>
        <p:nvSpPr>
          <p:cNvPr id="23" name="圓角矩形 22"/>
          <p:cNvSpPr/>
          <p:nvPr/>
        </p:nvSpPr>
        <p:spPr>
          <a:xfrm>
            <a:off x="5084823" y="1515881"/>
            <a:ext cx="2633249" cy="85019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800" dirty="0" smtClean="0">
                <a:solidFill>
                  <a:srgbClr val="0000FF"/>
                </a:solidFill>
                <a:latin typeface="Times New Roman" panose="02020603050405020304" pitchFamily="18" charset="0"/>
                <a:cs typeface="Times New Roman" panose="02020603050405020304" pitchFamily="18" charset="0"/>
              </a:rPr>
              <a:t>DRMRA</a:t>
            </a:r>
            <a:endParaRPr lang="zh-TW" altLang="en-US" sz="28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49068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latin typeface="Times New Roman" panose="02020603050405020304" pitchFamily="18" charset="0"/>
                <a:cs typeface="Times New Roman" panose="02020603050405020304" pitchFamily="18" charset="0"/>
              </a:rPr>
              <a:t>ASCEP </a:t>
            </a:r>
            <a:r>
              <a:rPr lang="en-US" altLang="zh-TW" dirty="0" smtClean="0"/>
              <a:t>Features</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Statistical tools build by our team</a:t>
            </a:r>
          </a:p>
          <a:p>
            <a:r>
              <a:rPr lang="en-US" altLang="zh-TW" dirty="0" smtClean="0">
                <a:latin typeface="Times New Roman" panose="02020603050405020304" pitchFamily="18" charset="0"/>
                <a:cs typeface="Times New Roman" panose="02020603050405020304" pitchFamily="18" charset="0"/>
              </a:rPr>
              <a:t>Cleaner interface</a:t>
            </a:r>
          </a:p>
          <a:p>
            <a:pPr lvl="1"/>
            <a:r>
              <a:rPr lang="en-US" altLang="zh-TW" dirty="0" smtClean="0">
                <a:latin typeface="Times New Roman" panose="02020603050405020304" pitchFamily="18" charset="0"/>
                <a:cs typeface="Times New Roman" panose="02020603050405020304" pitchFamily="18" charset="0"/>
              </a:rPr>
              <a:t>The original interface contains a diversity of packages which </a:t>
            </a:r>
          </a:p>
          <a:p>
            <a:pPr marL="274638" lvl="1" indent="0">
              <a:buNone/>
            </a:pPr>
            <a:r>
              <a:rPr lang="en-US" altLang="zh-TW" dirty="0">
                <a:latin typeface="Times New Roman" panose="02020603050405020304" pitchFamily="18" charset="0"/>
                <a:cs typeface="Times New Roman" panose="02020603050405020304" pitchFamily="18" charset="0"/>
              </a:rPr>
              <a:t>i</a:t>
            </a:r>
            <a:r>
              <a:rPr lang="en-US" altLang="zh-TW" dirty="0" smtClean="0">
                <a:latin typeface="Times New Roman" panose="02020603050405020304" pitchFamily="18" charset="0"/>
                <a:cs typeface="Times New Roman" panose="02020603050405020304" pitchFamily="18" charset="0"/>
              </a:rPr>
              <a:t>s hard for beginner to start with</a:t>
            </a:r>
          </a:p>
          <a:p>
            <a:r>
              <a:rPr lang="en-US" altLang="zh-TW" dirty="0" smtClean="0">
                <a:latin typeface="Times New Roman" panose="02020603050405020304" pitchFamily="18" charset="0"/>
                <a:cs typeface="Times New Roman" panose="02020603050405020304" pitchFamily="18" charset="0"/>
              </a:rPr>
              <a:t>State-of-the-art packages</a:t>
            </a:r>
          </a:p>
          <a:p>
            <a:pPr lvl="1"/>
            <a:r>
              <a:rPr lang="en-US" altLang="zh-TW" dirty="0" err="1">
                <a:latin typeface="Times New Roman" panose="02020603050405020304" pitchFamily="18" charset="0"/>
                <a:cs typeface="Times New Roman" panose="02020603050405020304" pitchFamily="18" charset="0"/>
              </a:rPr>
              <a:t>CisTEM</a:t>
            </a:r>
            <a:r>
              <a:rPr lang="en-US" altLang="zh-TW" dirty="0">
                <a:latin typeface="Times New Roman" panose="02020603050405020304" pitchFamily="18" charset="0"/>
                <a:cs typeface="Times New Roman" panose="02020603050405020304" pitchFamily="18" charset="0"/>
              </a:rPr>
              <a:t>, RELION</a:t>
            </a:r>
            <a:endParaRPr lang="zh-TW" altLang="en-US" dirty="0">
              <a:latin typeface="Times New Roman" panose="02020603050405020304" pitchFamily="18" charset="0"/>
              <a:cs typeface="Times New Roman" panose="02020603050405020304" pitchFamily="18" charset="0"/>
            </a:endParaRPr>
          </a:p>
          <a:p>
            <a:pPr lvl="1"/>
            <a:r>
              <a:rPr lang="en-US" altLang="zh-TW" dirty="0" err="1" smtClean="0">
                <a:latin typeface="Times New Roman" panose="02020603050405020304" pitchFamily="18" charset="0"/>
                <a:cs typeface="Times New Roman" panose="02020603050405020304" pitchFamily="18" charset="0"/>
              </a:rPr>
              <a:t>CryoSparc</a:t>
            </a:r>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SPHIRE(ISAC)</a:t>
            </a: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11</a:t>
            </a:fld>
            <a:endParaRPr lang="zh-TW" altLang="en-US" dirty="0"/>
          </a:p>
        </p:txBody>
      </p:sp>
      <p:pic>
        <p:nvPicPr>
          <p:cNvPr id="5" name="圖片 4"/>
          <p:cNvPicPr>
            <a:picLocks noChangeAspect="1"/>
          </p:cNvPicPr>
          <p:nvPr/>
        </p:nvPicPr>
        <p:blipFill>
          <a:blip r:embed="rId3"/>
          <a:stretch>
            <a:fillRect/>
          </a:stretch>
        </p:blipFill>
        <p:spPr>
          <a:xfrm>
            <a:off x="9116944" y="0"/>
            <a:ext cx="2152650" cy="6696075"/>
          </a:xfrm>
          <a:prstGeom prst="rect">
            <a:avLst/>
          </a:prstGeom>
        </p:spPr>
      </p:pic>
      <p:pic>
        <p:nvPicPr>
          <p:cNvPr id="7" name="圖片 6"/>
          <p:cNvPicPr>
            <a:picLocks noChangeAspect="1"/>
          </p:cNvPicPr>
          <p:nvPr/>
        </p:nvPicPr>
        <p:blipFill>
          <a:blip r:embed="rId4"/>
          <a:stretch>
            <a:fillRect/>
          </a:stretch>
        </p:blipFill>
        <p:spPr>
          <a:xfrm>
            <a:off x="5087888" y="2943445"/>
            <a:ext cx="3456384" cy="3438926"/>
          </a:xfrm>
          <a:prstGeom prst="rect">
            <a:avLst/>
          </a:prstGeom>
        </p:spPr>
      </p:pic>
    </p:spTree>
    <p:extLst>
      <p:ext uri="{BB962C8B-B14F-4D97-AF65-F5344CB8AC3E}">
        <p14:creationId xmlns:p14="http://schemas.microsoft.com/office/powerpoint/2010/main" val="281487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Two Stage Dimension Reduction (2SDR)</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12</a:t>
            </a:fld>
            <a:endParaRPr lang="zh-TW" altLang="en-US"/>
          </a:p>
        </p:txBody>
      </p:sp>
    </p:spTree>
    <p:extLst>
      <p:ext uri="{BB962C8B-B14F-4D97-AF65-F5344CB8AC3E}">
        <p14:creationId xmlns:p14="http://schemas.microsoft.com/office/powerpoint/2010/main" val="3755813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PCA on image data</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1</m:t>
                        </m:r>
                      </m:sub>
                    </m:sSub>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𝑛</m:t>
                        </m:r>
                      </m:sub>
                    </m:sSub>
                  </m:oMath>
                </a14:m>
                <a:r>
                  <a:rPr lang="en-US" altLang="zh-TW" dirty="0">
                    <a:latin typeface="Times New Roman" panose="02020603050405020304" pitchFamily="18" charset="0"/>
                    <a:cs typeface="Times New Roman" panose="02020603050405020304" pitchFamily="18" charset="0"/>
                  </a:rPr>
                  <a:t> be </a:t>
                </a:r>
                <a14:m>
                  <m:oMath xmlns:m="http://schemas.openxmlformats.org/officeDocument/2006/math">
                    <m:r>
                      <a:rPr lang="en-US" altLang="zh-TW" i="1" dirty="0">
                        <a:latin typeface="Cambria Math" panose="02040503050406030204" pitchFamily="18" charset="0"/>
                        <a:cs typeface="Times New Roman" panose="02020603050405020304" pitchFamily="18" charset="0"/>
                      </a:rPr>
                      <m:t>𝑛</m:t>
                    </m:r>
                  </m:oMath>
                </a14:m>
                <a:r>
                  <a:rPr lang="en-US" altLang="zh-TW" dirty="0">
                    <a:latin typeface="Times New Roman" panose="02020603050405020304" pitchFamily="18" charset="0"/>
                    <a:cs typeface="Times New Roman" panose="02020603050405020304" pitchFamily="18" charset="0"/>
                  </a:rPr>
                  <a:t> copies of image matrix with size </a:t>
                </a:r>
                <a14:m>
                  <m:oMath xmlns:m="http://schemas.openxmlformats.org/officeDocument/2006/math">
                    <m:r>
                      <a:rPr lang="en-US" altLang="zh-TW" i="1">
                        <a:latin typeface="Cambria Math" panose="02040503050406030204" pitchFamily="18" charset="0"/>
                      </a:rPr>
                      <m:t>𝑝</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𝑞</m:t>
                    </m:r>
                  </m:oMath>
                </a14:m>
                <a:endParaRPr lang="en-US" altLang="zh-TW" dirty="0">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13</a:t>
            </a:fld>
            <a:endParaRPr lang="zh-TW" altLang="en-US" dirty="0"/>
          </a:p>
        </p:txBody>
      </p:sp>
      <p:pic>
        <p:nvPicPr>
          <p:cNvPr id="5" name="圖片 4"/>
          <p:cNvPicPr>
            <a:picLocks noChangeAspect="1"/>
          </p:cNvPicPr>
          <p:nvPr/>
        </p:nvPicPr>
        <p:blipFill>
          <a:blip r:embed="rId3"/>
          <a:stretch>
            <a:fillRect/>
          </a:stretch>
        </p:blipFill>
        <p:spPr>
          <a:xfrm>
            <a:off x="6312024" y="2780928"/>
            <a:ext cx="581025" cy="2276670"/>
          </a:xfrm>
          <a:prstGeom prst="rect">
            <a:avLst/>
          </a:prstGeom>
        </p:spPr>
      </p:pic>
      <p:pic>
        <p:nvPicPr>
          <p:cNvPr id="6" name="圖片 5"/>
          <p:cNvPicPr>
            <a:picLocks noChangeAspect="1"/>
          </p:cNvPicPr>
          <p:nvPr/>
        </p:nvPicPr>
        <p:blipFill>
          <a:blip r:embed="rId4"/>
          <a:stretch>
            <a:fillRect/>
          </a:stretch>
        </p:blipFill>
        <p:spPr>
          <a:xfrm>
            <a:off x="2870489" y="3372171"/>
            <a:ext cx="1302601" cy="1094185"/>
          </a:xfrm>
          <a:prstGeom prst="rect">
            <a:avLst/>
          </a:prstGeom>
        </p:spPr>
      </p:pic>
      <p:sp>
        <p:nvSpPr>
          <p:cNvPr id="7" name="向右箭號 6"/>
          <p:cNvSpPr/>
          <p:nvPr/>
        </p:nvSpPr>
        <p:spPr>
          <a:xfrm>
            <a:off x="4460374" y="3785826"/>
            <a:ext cx="1373090" cy="3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5"/>
          <a:stretch>
            <a:fillRect/>
          </a:stretch>
        </p:blipFill>
        <p:spPr>
          <a:xfrm>
            <a:off x="8919161" y="3368768"/>
            <a:ext cx="581025" cy="1200150"/>
          </a:xfrm>
          <a:prstGeom prst="rect">
            <a:avLst/>
          </a:prstGeom>
        </p:spPr>
      </p:pic>
      <p:sp>
        <p:nvSpPr>
          <p:cNvPr id="9" name="向右箭號 8"/>
          <p:cNvSpPr/>
          <p:nvPr/>
        </p:nvSpPr>
        <p:spPr>
          <a:xfrm>
            <a:off x="7182448" y="3785826"/>
            <a:ext cx="1373090" cy="3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文字方塊 9"/>
              <p:cNvSpPr txBox="1"/>
              <p:nvPr/>
            </p:nvSpPr>
            <p:spPr>
              <a:xfrm>
                <a:off x="2138851" y="2969675"/>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𝑞</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2138851" y="2969675"/>
                <a:ext cx="2460995" cy="369332"/>
              </a:xfrm>
              <a:prstGeom prst="rect">
                <a:avLst/>
              </a:prstGeom>
              <a:blipFill>
                <a:blip r:embed="rId6"/>
                <a:stretch>
                  <a:fillRect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1495292" y="3503414"/>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𝑝</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1495292" y="3503414"/>
                <a:ext cx="2460995" cy="369332"/>
              </a:xfrm>
              <a:prstGeom prst="rect">
                <a:avLst/>
              </a:prstGeom>
              <a:blipFill>
                <a:blip r:embed="rId7"/>
                <a:stretch>
                  <a:fillRect b="-8333"/>
                </a:stretch>
              </a:blipFill>
            </p:spPr>
            <p:txBody>
              <a:bodyPr/>
              <a:lstStyle/>
              <a:p>
                <a:r>
                  <a:rPr lang="zh-TW" altLang="en-US">
                    <a:noFill/>
                  </a:rPr>
                  <a:t> </a:t>
                </a:r>
              </a:p>
            </p:txBody>
          </p:sp>
        </mc:Fallback>
      </mc:AlternateContent>
      <p:sp>
        <p:nvSpPr>
          <p:cNvPr id="12" name="文字方塊 11"/>
          <p:cNvSpPr txBox="1"/>
          <p:nvPr/>
        </p:nvSpPr>
        <p:spPr>
          <a:xfrm>
            <a:off x="4592921" y="3295245"/>
            <a:ext cx="1031051" cy="369332"/>
          </a:xfrm>
          <a:prstGeom prst="rect">
            <a:avLst/>
          </a:prstGeom>
          <a:noFill/>
        </p:spPr>
        <p:txBody>
          <a:bodyPr wrap="none" rtlCol="0">
            <a:spAutoFit/>
          </a:bodyPr>
          <a:lstStyle/>
          <a:p>
            <a:r>
              <a:rPr lang="en-US" altLang="zh-TW" dirty="0" err="1" smtClean="0">
                <a:latin typeface="Times New Roman" panose="02020603050405020304" pitchFamily="18" charset="0"/>
                <a:cs typeface="Times New Roman" panose="02020603050405020304" pitchFamily="18" charset="0"/>
              </a:rPr>
              <a:t>vectorize</a:t>
            </a:r>
            <a:endParaRPr lang="zh-TW" altLang="en-US" dirty="0">
              <a:latin typeface="Times New Roman" panose="02020603050405020304" pitchFamily="18" charset="0"/>
              <a:cs typeface="Times New Roman" panose="02020603050405020304" pitchFamily="18" charset="0"/>
            </a:endParaRPr>
          </a:p>
        </p:txBody>
      </p:sp>
      <p:sp>
        <p:nvSpPr>
          <p:cNvPr id="13" name="文字方塊 12"/>
          <p:cNvSpPr txBox="1"/>
          <p:nvPr/>
        </p:nvSpPr>
        <p:spPr>
          <a:xfrm>
            <a:off x="7581101" y="3301225"/>
            <a:ext cx="633507"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文字方塊 13"/>
              <p:cNvSpPr txBox="1"/>
              <p:nvPr/>
            </p:nvSpPr>
            <p:spPr>
              <a:xfrm>
                <a:off x="8760296" y="3685004"/>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𝑟</m:t>
                      </m:r>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𝑛</m:t>
                      </m:r>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14" name="文字方塊 13"/>
              <p:cNvSpPr txBox="1">
                <a:spLocks noRot="1" noChangeAspect="1" noMove="1" noResize="1" noEditPoints="1" noAdjustHandles="1" noChangeArrowheads="1" noChangeShapeType="1" noTextEdit="1"/>
              </p:cNvSpPr>
              <p:nvPr/>
            </p:nvSpPr>
            <p:spPr>
              <a:xfrm>
                <a:off x="8760296" y="3685004"/>
                <a:ext cx="2460995" cy="36933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5231904" y="2248811"/>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𝑝𝑞</m:t>
                      </m:r>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𝑛</m:t>
                      </m:r>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15" name="文字方塊 14"/>
              <p:cNvSpPr txBox="1">
                <a:spLocks noRot="1" noChangeAspect="1" noMove="1" noResize="1" noEditPoints="1" noAdjustHandles="1" noChangeArrowheads="1" noChangeShapeType="1" noTextEdit="1"/>
              </p:cNvSpPr>
              <p:nvPr/>
            </p:nvSpPr>
            <p:spPr>
              <a:xfrm>
                <a:off x="5231904" y="2248811"/>
                <a:ext cx="2460995" cy="369332"/>
              </a:xfrm>
              <a:prstGeom prst="rect">
                <a:avLst/>
              </a:prstGeom>
              <a:blipFill>
                <a:blip r:embed="rId9"/>
                <a:stretch>
                  <a:fillRect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842391" y="4380533"/>
                <a:ext cx="372217" cy="3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az-Cyrl-AZ" altLang="zh-TW" i="1">
                              <a:latin typeface="Cambria Math" panose="02040503050406030204" pitchFamily="18" charset="0"/>
                            </a:rPr>
                            <m:t>Г</m:t>
                          </m:r>
                        </m:e>
                      </m:acc>
                    </m:oMath>
                  </m:oMathPara>
                </a14:m>
                <a:endParaRPr lang="zh-TW"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7842391" y="4380533"/>
                <a:ext cx="372217" cy="376770"/>
              </a:xfrm>
              <a:prstGeom prst="rect">
                <a:avLst/>
              </a:prstGeom>
              <a:blipFill>
                <a:blip r:embed="rId10"/>
                <a:stretch>
                  <a:fillRect r="-483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0469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
          </p:nvPr>
        </p:nvSpPr>
        <p:spPr/>
        <p:txBody>
          <a:bodyPr/>
          <a:lstStyle/>
          <a:p>
            <a:endParaRPr lang="zh-TW" altLang="en-US" dirty="0"/>
          </a:p>
        </p:txBody>
      </p:sp>
      <p:sp>
        <p:nvSpPr>
          <p:cNvPr id="2" name="標題 1"/>
          <p:cNvSpPr>
            <a:spLocks noGrp="1"/>
          </p:cNvSpPr>
          <p:nvPr>
            <p:ph type="title"/>
          </p:nvPr>
        </p:nvSpPr>
        <p:spPr/>
        <p:txBody>
          <a:bodyPr/>
          <a:lstStyle/>
          <a:p>
            <a:r>
              <a:rPr lang="en-US" altLang="zh-TW" dirty="0"/>
              <a:t>Proposed 2SDR </a:t>
            </a:r>
            <a:r>
              <a:rPr lang="en-US" altLang="zh-TW" dirty="0" smtClean="0"/>
              <a:t>on image </a:t>
            </a:r>
            <a:r>
              <a:rPr lang="en-US" altLang="zh-TW" dirty="0" smtClean="0"/>
              <a:t>data (1/2)</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14</a:t>
            </a:fld>
            <a:endParaRPr lang="zh-TW" altLang="en-US" dirty="0"/>
          </a:p>
        </p:txBody>
      </p:sp>
      <p:pic>
        <p:nvPicPr>
          <p:cNvPr id="12" name="圖片 11"/>
          <p:cNvPicPr>
            <a:picLocks noChangeAspect="1"/>
          </p:cNvPicPr>
          <p:nvPr/>
        </p:nvPicPr>
        <p:blipFill>
          <a:blip r:embed="rId2"/>
          <a:stretch>
            <a:fillRect/>
          </a:stretch>
        </p:blipFill>
        <p:spPr>
          <a:xfrm>
            <a:off x="1493956" y="2210941"/>
            <a:ext cx="2542784" cy="2191122"/>
          </a:xfrm>
          <a:prstGeom prst="rect">
            <a:avLst/>
          </a:prstGeom>
        </p:spPr>
      </p:pic>
      <mc:AlternateContent xmlns:mc="http://schemas.openxmlformats.org/markup-compatibility/2006" xmlns:a14="http://schemas.microsoft.com/office/drawing/2010/main">
        <mc:Choice Requires="a14">
          <p:sp>
            <p:nvSpPr>
              <p:cNvPr id="19" name="文字方塊 18"/>
              <p:cNvSpPr txBox="1"/>
              <p:nvPr/>
            </p:nvSpPr>
            <p:spPr>
              <a:xfrm>
                <a:off x="1456284" y="1816978"/>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𝑞</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1456284" y="1816978"/>
                <a:ext cx="2460995" cy="369332"/>
              </a:xfrm>
              <a:prstGeom prst="rect">
                <a:avLst/>
              </a:prstGeom>
              <a:blipFill>
                <a:blip r:embed="rId4"/>
                <a:stretch>
                  <a:fillRect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119336" y="2905306"/>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𝑝</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119336" y="2905306"/>
                <a:ext cx="2460995" cy="369332"/>
              </a:xfrm>
              <a:prstGeom prst="rect">
                <a:avLst/>
              </a:prstGeom>
              <a:blipFill>
                <a:blip r:embed="rId5"/>
                <a:stretch>
                  <a:fillRect b="-8333"/>
                </a:stretch>
              </a:blipFill>
            </p:spPr>
            <p:txBody>
              <a:bodyPr/>
              <a:lstStyle/>
              <a:p>
                <a:r>
                  <a:rPr lang="zh-TW" altLang="en-US">
                    <a:noFill/>
                  </a:rPr>
                  <a:t> </a:t>
                </a:r>
              </a:p>
            </p:txBody>
          </p:sp>
        </mc:Fallback>
      </mc:AlternateContent>
      <p:sp>
        <p:nvSpPr>
          <p:cNvPr id="21" name="向右箭號 20"/>
          <p:cNvSpPr/>
          <p:nvPr/>
        </p:nvSpPr>
        <p:spPr>
          <a:xfrm>
            <a:off x="4476776" y="2836068"/>
            <a:ext cx="1484331" cy="3909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p:cNvSpPr txBox="1"/>
              <p:nvPr/>
            </p:nvSpPr>
            <p:spPr>
              <a:xfrm>
                <a:off x="3940149" y="2231117"/>
                <a:ext cx="2460995" cy="584775"/>
              </a:xfrm>
              <a:prstGeom prst="rect">
                <a:avLst/>
              </a:prstGeom>
              <a:noFill/>
            </p:spPr>
            <p:txBody>
              <a:bodyPr wrap="square" rtlCol="0">
                <a:spAutoFit/>
              </a:bodyPr>
              <a:lstStyle/>
              <a:p>
                <a:pPr algn="ctr"/>
                <a14:m>
                  <m:oMath xmlns:m="http://schemas.openxmlformats.org/officeDocument/2006/math">
                    <m:r>
                      <a:rPr lang="en-US" altLang="zh-TW" sz="1600" b="0" i="1" dirty="0" smtClean="0">
                        <a:latin typeface="Cambria Math" panose="02040503050406030204" pitchFamily="18" charset="0"/>
                        <a:cs typeface="Times New Roman" panose="02020603050405020304" pitchFamily="18" charset="0"/>
                      </a:rPr>
                      <m:t>1</m:t>
                    </m:r>
                    <m:r>
                      <a:rPr lang="en-US" altLang="zh-TW" sz="1600" b="0" i="1" dirty="0" smtClean="0">
                        <a:latin typeface="Cambria Math" panose="02040503050406030204" pitchFamily="18" charset="0"/>
                        <a:cs typeface="Times New Roman" panose="02020603050405020304" pitchFamily="18" charset="0"/>
                      </a:rPr>
                      <m:t>𝑠𝑡</m:t>
                    </m:r>
                  </m:oMath>
                </a14:m>
                <a:r>
                  <a:rPr lang="zh-TW" altLang="en-US" sz="1600" dirty="0" smtClean="0">
                    <a:latin typeface="Times New Roman" panose="02020603050405020304" pitchFamily="18" charset="0"/>
                    <a:cs typeface="Times New Roman" panose="02020603050405020304" pitchFamily="18" charset="0"/>
                  </a:rPr>
                  <a:t> </a:t>
                </a:r>
                <a:r>
                  <a:rPr lang="en-US" altLang="zh-TW" sz="1600" dirty="0" smtClean="0">
                    <a:latin typeface="Times New Roman" panose="02020603050405020304" pitchFamily="18" charset="0"/>
                    <a:cs typeface="Times New Roman" panose="02020603050405020304" pitchFamily="18" charset="0"/>
                  </a:rPr>
                  <a:t>reduction</a:t>
                </a:r>
              </a:p>
              <a:p>
                <a:pPr algn="ctr"/>
                <a:r>
                  <a:rPr lang="en-US" altLang="zh-TW" sz="1600" dirty="0" smtClean="0">
                    <a:latin typeface="Times New Roman" panose="02020603050405020304" pitchFamily="18" charset="0"/>
                    <a:cs typeface="Times New Roman" panose="02020603050405020304" pitchFamily="18" charset="0"/>
                  </a:rPr>
                  <a:t>(MPCA or HOSVD)</a:t>
                </a:r>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3940149" y="2231117"/>
                <a:ext cx="2460995" cy="584775"/>
              </a:xfrm>
              <a:prstGeom prst="rect">
                <a:avLst/>
              </a:prstGeom>
              <a:blipFill>
                <a:blip r:embed="rId6"/>
                <a:stretch>
                  <a:fillRect t="-3125" b="-12500"/>
                </a:stretch>
              </a:blipFill>
            </p:spPr>
            <p:txBody>
              <a:bodyPr/>
              <a:lstStyle/>
              <a:p>
                <a:r>
                  <a:rPr lang="zh-TW" altLang="en-US">
                    <a:noFill/>
                  </a:rPr>
                  <a:t> </a:t>
                </a:r>
              </a:p>
            </p:txBody>
          </p:sp>
        </mc:Fallback>
      </mc:AlternateContent>
      <p:pic>
        <p:nvPicPr>
          <p:cNvPr id="13" name="圖片 12"/>
          <p:cNvPicPr>
            <a:picLocks noChangeAspect="1"/>
          </p:cNvPicPr>
          <p:nvPr/>
        </p:nvPicPr>
        <p:blipFill>
          <a:blip r:embed="rId7"/>
          <a:stretch>
            <a:fillRect/>
          </a:stretch>
        </p:blipFill>
        <p:spPr>
          <a:xfrm>
            <a:off x="6690434" y="1995787"/>
            <a:ext cx="1302601" cy="1094185"/>
          </a:xfrm>
          <a:prstGeom prst="rect">
            <a:avLst/>
          </a:prstGeom>
        </p:spPr>
      </p:pic>
      <mc:AlternateContent xmlns:mc="http://schemas.openxmlformats.org/markup-compatibility/2006" xmlns:a14="http://schemas.microsoft.com/office/drawing/2010/main">
        <mc:Choice Requires="a14">
          <p:sp>
            <p:nvSpPr>
              <p:cNvPr id="24" name="文字方塊 23"/>
              <p:cNvSpPr txBox="1"/>
              <p:nvPr/>
            </p:nvSpPr>
            <p:spPr>
              <a:xfrm>
                <a:off x="6143962" y="1546781"/>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𝑞</m:t>
                          </m:r>
                        </m:e>
                        <m:sub>
                          <m:r>
                            <a:rPr lang="en-US" altLang="zh-TW" b="0" i="1" dirty="0" smtClean="0">
                              <a:latin typeface="Cambria Math" panose="02040503050406030204" pitchFamily="18" charset="0"/>
                              <a:cs typeface="Times New Roman" panose="02020603050405020304" pitchFamily="18" charset="0"/>
                            </a:rPr>
                            <m:t>0</m:t>
                          </m:r>
                        </m:sub>
                      </m:sSub>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6143962" y="1546781"/>
                <a:ext cx="2460995" cy="369332"/>
              </a:xfrm>
              <a:prstGeom prst="rect">
                <a:avLst/>
              </a:prstGeom>
              <a:blipFill>
                <a:blip r:embed="rId8"/>
                <a:stretch>
                  <a:fillRect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5233589" y="2148274"/>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𝑝</m:t>
                          </m:r>
                        </m:e>
                        <m:sub>
                          <m:r>
                            <a:rPr lang="en-US" altLang="zh-TW" b="0" i="1" dirty="0" smtClean="0">
                              <a:latin typeface="Cambria Math" panose="02040503050406030204" pitchFamily="18" charset="0"/>
                              <a:cs typeface="Times New Roman" panose="02020603050405020304" pitchFamily="18" charset="0"/>
                            </a:rPr>
                            <m:t>0</m:t>
                          </m:r>
                        </m:sub>
                      </m:sSub>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5233589" y="2148274"/>
                <a:ext cx="2460995" cy="369332"/>
              </a:xfrm>
              <a:prstGeom prst="rect">
                <a:avLst/>
              </a:prstGeom>
              <a:blipFill>
                <a:blip r:embed="rId9"/>
                <a:stretch>
                  <a:fillRect b="-8197"/>
                </a:stretch>
              </a:blipFill>
            </p:spPr>
            <p:txBody>
              <a:bodyPr/>
              <a:lstStyle/>
              <a:p>
                <a:r>
                  <a:rPr lang="zh-TW" altLang="en-US">
                    <a:noFill/>
                  </a:rPr>
                  <a:t> </a:t>
                </a:r>
              </a:p>
            </p:txBody>
          </p:sp>
        </mc:Fallback>
      </mc:AlternateContent>
      <p:sp>
        <p:nvSpPr>
          <p:cNvPr id="26" name="向右箭號 25"/>
          <p:cNvSpPr/>
          <p:nvPr/>
        </p:nvSpPr>
        <p:spPr>
          <a:xfrm rot="1578664">
            <a:off x="8334742" y="2988416"/>
            <a:ext cx="1484331" cy="3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p:cNvPicPr>
            <a:picLocks noChangeAspect="1"/>
          </p:cNvPicPr>
          <p:nvPr/>
        </p:nvPicPr>
        <p:blipFill>
          <a:blip r:embed="rId10"/>
          <a:stretch>
            <a:fillRect/>
          </a:stretch>
        </p:blipFill>
        <p:spPr>
          <a:xfrm>
            <a:off x="9903961" y="3028853"/>
            <a:ext cx="581025" cy="2238375"/>
          </a:xfrm>
          <a:prstGeom prst="rect">
            <a:avLst/>
          </a:prstGeom>
        </p:spPr>
      </p:pic>
      <p:sp>
        <p:nvSpPr>
          <p:cNvPr id="28" name="文字方塊 27"/>
          <p:cNvSpPr txBox="1"/>
          <p:nvPr/>
        </p:nvSpPr>
        <p:spPr>
          <a:xfrm>
            <a:off x="7993035" y="2567893"/>
            <a:ext cx="2460995" cy="338554"/>
          </a:xfrm>
          <a:prstGeom prst="rect">
            <a:avLst/>
          </a:prstGeom>
          <a:noFill/>
        </p:spPr>
        <p:txBody>
          <a:bodyPr wrap="square" rtlCol="0">
            <a:spAutoFit/>
          </a:bodyPr>
          <a:lstStyle/>
          <a:p>
            <a:pPr algn="ctr"/>
            <a:r>
              <a:rPr lang="en-US" altLang="zh-TW" sz="1600" dirty="0" err="1" smtClean="0">
                <a:latin typeface="Times New Roman" panose="02020603050405020304" pitchFamily="18" charset="0"/>
                <a:cs typeface="Times New Roman" panose="02020603050405020304" pitchFamily="18" charset="0"/>
              </a:rPr>
              <a:t>vectorize</a:t>
            </a:r>
            <a:endParaRPr lang="zh-TW"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9" name="文字方塊 28"/>
              <p:cNvSpPr txBox="1"/>
              <p:nvPr/>
            </p:nvSpPr>
            <p:spPr>
              <a:xfrm>
                <a:off x="9731005" y="3723609"/>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cs typeface="Times New Roman" panose="02020603050405020304" pitchFamily="18" charset="0"/>
                            </a:rPr>
                          </m:ctrlPr>
                        </m:sSubPr>
                        <m:e>
                          <m:sSub>
                            <m:sSubPr>
                              <m:ctrlPr>
                                <a:rPr lang="en-US" altLang="zh-TW" i="1" dirty="0" smtClean="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𝑝</m:t>
                              </m:r>
                            </m:e>
                            <m:sub>
                              <m:r>
                                <a:rPr lang="en-US" altLang="zh-TW" b="0" i="1" dirty="0" smtClean="0">
                                  <a:latin typeface="Cambria Math" panose="02040503050406030204" pitchFamily="18" charset="0"/>
                                  <a:cs typeface="Times New Roman" panose="02020603050405020304" pitchFamily="18" charset="0"/>
                                </a:rPr>
                                <m:t>0</m:t>
                              </m:r>
                            </m:sub>
                          </m:sSub>
                          <m:r>
                            <a:rPr lang="en-US" altLang="zh-TW" b="0" i="1" dirty="0" smtClean="0">
                              <a:latin typeface="Cambria Math" panose="02040503050406030204" pitchFamily="18" charset="0"/>
                              <a:cs typeface="Times New Roman" panose="02020603050405020304" pitchFamily="18" charset="0"/>
                            </a:rPr>
                            <m:t>𝑞</m:t>
                          </m:r>
                        </m:e>
                        <m:sub>
                          <m:r>
                            <a:rPr lang="en-US" altLang="zh-TW" b="0" i="1" dirty="0" smtClean="0">
                              <a:latin typeface="Cambria Math" panose="02040503050406030204" pitchFamily="18" charset="0"/>
                              <a:cs typeface="Times New Roman" panose="02020603050405020304" pitchFamily="18" charset="0"/>
                            </a:rPr>
                            <m:t>0</m:t>
                          </m:r>
                        </m:sub>
                      </m:sSub>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𝑛</m:t>
                      </m:r>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29" name="文字方塊 28"/>
              <p:cNvSpPr txBox="1">
                <a:spLocks noRot="1" noChangeAspect="1" noMove="1" noResize="1" noEditPoints="1" noAdjustHandles="1" noChangeArrowheads="1" noChangeShapeType="1" noTextEdit="1"/>
              </p:cNvSpPr>
              <p:nvPr/>
            </p:nvSpPr>
            <p:spPr>
              <a:xfrm>
                <a:off x="9731005" y="3723609"/>
                <a:ext cx="2460995" cy="369332"/>
              </a:xfrm>
              <a:prstGeom prst="rect">
                <a:avLst/>
              </a:prstGeom>
              <a:blipFill>
                <a:blip r:embed="rId11"/>
                <a:stretch>
                  <a:fillRect b="-8333"/>
                </a:stretch>
              </a:blipFill>
            </p:spPr>
            <p:txBody>
              <a:bodyPr/>
              <a:lstStyle/>
              <a:p>
                <a:r>
                  <a:rPr lang="zh-TW" altLang="en-US">
                    <a:noFill/>
                  </a:rPr>
                  <a:t> </a:t>
                </a:r>
              </a:p>
            </p:txBody>
          </p:sp>
        </mc:Fallback>
      </mc:AlternateContent>
      <p:sp>
        <p:nvSpPr>
          <p:cNvPr id="30" name="向右箭號 29"/>
          <p:cNvSpPr/>
          <p:nvPr/>
        </p:nvSpPr>
        <p:spPr>
          <a:xfrm rot="9122520">
            <a:off x="7733827" y="5091959"/>
            <a:ext cx="1705434" cy="39095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p:cNvPicPr>
            <a:picLocks noChangeAspect="1"/>
          </p:cNvPicPr>
          <p:nvPr/>
        </p:nvPicPr>
        <p:blipFill>
          <a:blip r:embed="rId12"/>
          <a:stretch>
            <a:fillRect/>
          </a:stretch>
        </p:blipFill>
        <p:spPr>
          <a:xfrm>
            <a:off x="6690434" y="5149820"/>
            <a:ext cx="581025" cy="1200150"/>
          </a:xfrm>
          <a:prstGeom prst="rect">
            <a:avLst/>
          </a:prstGeom>
        </p:spPr>
      </p:pic>
      <mc:AlternateContent xmlns:mc="http://schemas.openxmlformats.org/markup-compatibility/2006">
        <mc:Choice xmlns:a14="http://schemas.microsoft.com/office/drawing/2010/main" Requires="a14">
          <p:sp>
            <p:nvSpPr>
              <p:cNvPr id="32" name="文字方塊 31"/>
              <p:cNvSpPr txBox="1"/>
              <p:nvPr/>
            </p:nvSpPr>
            <p:spPr>
              <a:xfrm>
                <a:off x="4868308" y="5431213"/>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𝑟</m:t>
                      </m:r>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𝑛</m:t>
                      </m:r>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32" name="文字方塊 31"/>
              <p:cNvSpPr txBox="1">
                <a:spLocks noRot="1" noChangeAspect="1" noMove="1" noResize="1" noEditPoints="1" noAdjustHandles="1" noChangeArrowheads="1" noChangeShapeType="1" noTextEdit="1"/>
              </p:cNvSpPr>
              <p:nvPr/>
            </p:nvSpPr>
            <p:spPr>
              <a:xfrm>
                <a:off x="4868308" y="5431213"/>
                <a:ext cx="2460995" cy="3693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7926534" y="5457507"/>
                <a:ext cx="2460995" cy="584775"/>
              </a:xfrm>
              <a:prstGeom prst="rect">
                <a:avLst/>
              </a:prstGeom>
              <a:noFill/>
            </p:spPr>
            <p:txBody>
              <a:bodyPr wrap="square" rtlCol="0">
                <a:spAutoFit/>
              </a:bodyPr>
              <a:lstStyle/>
              <a:p>
                <a:pPr algn="ctr"/>
                <a14:m>
                  <m:oMath xmlns:m="http://schemas.openxmlformats.org/officeDocument/2006/math">
                    <m:r>
                      <a:rPr lang="en-US" altLang="zh-TW" sz="1600" i="1" dirty="0" smtClean="0">
                        <a:latin typeface="Cambria Math" panose="02040503050406030204" pitchFamily="18" charset="0"/>
                        <a:cs typeface="Times New Roman" panose="02020603050405020304" pitchFamily="18" charset="0"/>
                      </a:rPr>
                      <m:t>2</m:t>
                    </m:r>
                    <m:r>
                      <a:rPr lang="en-US" altLang="zh-TW" sz="1600" b="0" i="1" dirty="0" smtClean="0">
                        <a:latin typeface="Cambria Math" panose="02040503050406030204" pitchFamily="18" charset="0"/>
                        <a:cs typeface="Times New Roman" panose="02020603050405020304" pitchFamily="18" charset="0"/>
                      </a:rPr>
                      <m:t>𝑛𝑑</m:t>
                    </m:r>
                  </m:oMath>
                </a14:m>
                <a:r>
                  <a:rPr lang="zh-TW" altLang="en-US" sz="1600" dirty="0" smtClean="0">
                    <a:latin typeface="Times New Roman" panose="02020603050405020304" pitchFamily="18" charset="0"/>
                    <a:cs typeface="Times New Roman" panose="02020603050405020304" pitchFamily="18" charset="0"/>
                  </a:rPr>
                  <a:t> </a:t>
                </a:r>
                <a:r>
                  <a:rPr lang="en-US" altLang="zh-TW" sz="1600" dirty="0" smtClean="0">
                    <a:latin typeface="Times New Roman" panose="02020603050405020304" pitchFamily="18" charset="0"/>
                    <a:cs typeface="Times New Roman" panose="02020603050405020304" pitchFamily="18" charset="0"/>
                  </a:rPr>
                  <a:t>reduction</a:t>
                </a:r>
              </a:p>
              <a:p>
                <a:pPr algn="ctr"/>
                <a:r>
                  <a:rPr lang="en-US" altLang="zh-TW" sz="1600" dirty="0" smtClean="0">
                    <a:latin typeface="Times New Roman" panose="02020603050405020304" pitchFamily="18" charset="0"/>
                    <a:cs typeface="Times New Roman" panose="02020603050405020304" pitchFamily="18" charset="0"/>
                  </a:rPr>
                  <a:t>(PCA)</a:t>
                </a:r>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33" name="文字方塊 32"/>
              <p:cNvSpPr txBox="1">
                <a:spLocks noRot="1" noChangeAspect="1" noMove="1" noResize="1" noEditPoints="1" noAdjustHandles="1" noChangeArrowheads="1" noChangeShapeType="1" noTextEdit="1"/>
              </p:cNvSpPr>
              <p:nvPr/>
            </p:nvSpPr>
            <p:spPr>
              <a:xfrm>
                <a:off x="7926534" y="5457507"/>
                <a:ext cx="2460995" cy="584775"/>
              </a:xfrm>
              <a:prstGeom prst="rect">
                <a:avLst/>
              </a:prstGeom>
              <a:blipFill>
                <a:blip r:embed="rId14"/>
                <a:stretch>
                  <a:fillRect t="-3125" b="-12500"/>
                </a:stretch>
              </a:blipFill>
            </p:spPr>
            <p:txBody>
              <a:bodyPr/>
              <a:lstStyle/>
              <a:p>
                <a:r>
                  <a:rPr lang="zh-TW" altLang="en-US">
                    <a:noFill/>
                  </a:rPr>
                  <a:t> </a:t>
                </a:r>
              </a:p>
            </p:txBody>
          </p:sp>
        </mc:Fallback>
      </mc:AlternateContent>
      <p:cxnSp>
        <p:nvCxnSpPr>
          <p:cNvPr id="18" name="直線單箭頭接點 17"/>
          <p:cNvCxnSpPr>
            <a:endCxn id="31" idx="0"/>
          </p:cNvCxnSpPr>
          <p:nvPr/>
        </p:nvCxnSpPr>
        <p:spPr>
          <a:xfrm>
            <a:off x="5519936" y="3285449"/>
            <a:ext cx="1380037" cy="50359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7464425" y="4092941"/>
            <a:ext cx="696543" cy="1056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p:cNvSpPr/>
              <p:nvPr/>
            </p:nvSpPr>
            <p:spPr>
              <a:xfrm>
                <a:off x="6058244" y="3789040"/>
                <a:ext cx="1683457"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r>
                            <a:rPr lang="az-Cyrl-AZ" altLang="zh-TW" i="1">
                              <a:latin typeface="Cambria Math" panose="02040503050406030204" pitchFamily="18" charset="0"/>
                            </a:rPr>
                            <m:t>Г</m:t>
                          </m:r>
                        </m:e>
                      </m:acc>
                      <m:r>
                        <a:rPr lang="en-US" altLang="zh-TW" i="1">
                          <a:latin typeface="Cambria Math" panose="02040503050406030204" pitchFamily="18" charset="0"/>
                        </a:rPr>
                        <m:t>=</m:t>
                      </m:r>
                      <m:d>
                        <m:dPr>
                          <m:ctrlPr>
                            <a:rPr lang="en-US" altLang="zh-TW" i="1" smtClean="0">
                              <a:solidFill>
                                <a:srgbClr val="00B050"/>
                              </a:solidFill>
                              <a:latin typeface="Cambria Math" panose="02040503050406030204" pitchFamily="18" charset="0"/>
                            </a:rPr>
                          </m:ctrlPr>
                        </m:dPr>
                        <m:e>
                          <m:acc>
                            <m:accPr>
                              <m:chr m:val="̂"/>
                              <m:ctrlPr>
                                <a:rPr lang="en-US" altLang="zh-TW" i="1" smtClean="0">
                                  <a:solidFill>
                                    <a:srgbClr val="00B050"/>
                                  </a:solidFill>
                                  <a:latin typeface="Cambria Math" panose="02040503050406030204" pitchFamily="18" charset="0"/>
                                </a:rPr>
                              </m:ctrlPr>
                            </m:accPr>
                            <m:e>
                              <m:r>
                                <a:rPr lang="en-US" altLang="zh-TW" i="1">
                                  <a:solidFill>
                                    <a:srgbClr val="00B050"/>
                                  </a:solidFill>
                                  <a:latin typeface="Cambria Math" panose="02040503050406030204" pitchFamily="18" charset="0"/>
                                </a:rPr>
                                <m:t>𝐵</m:t>
                              </m:r>
                            </m:e>
                          </m:acc>
                          <m:r>
                            <m:rPr>
                              <m:nor/>
                            </m:rPr>
                            <a:rPr lang="zh-TW" altLang="en-US">
                              <a:solidFill>
                                <a:srgbClr val="00B050"/>
                              </a:solidFill>
                              <a:latin typeface="Times New Roman" panose="02020603050405020304" pitchFamily="18" charset="0"/>
                              <a:cs typeface="Times New Roman" panose="02020603050405020304" pitchFamily="18" charset="0"/>
                            </a:rPr>
                            <m:t>⊗</m:t>
                          </m:r>
                          <m:acc>
                            <m:accPr>
                              <m:chr m:val="̂"/>
                              <m:ctrlPr>
                                <a:rPr lang="en-US" altLang="zh-TW" i="1">
                                  <a:solidFill>
                                    <a:srgbClr val="00B050"/>
                                  </a:solidFill>
                                  <a:latin typeface="Cambria Math" panose="02040503050406030204" pitchFamily="18" charset="0"/>
                                </a:rPr>
                              </m:ctrlPr>
                            </m:accPr>
                            <m:e>
                              <m:r>
                                <a:rPr lang="en-US" altLang="zh-TW" b="0" i="1" smtClean="0">
                                  <a:solidFill>
                                    <a:srgbClr val="00B050"/>
                                  </a:solidFill>
                                  <a:latin typeface="Cambria Math" panose="02040503050406030204" pitchFamily="18" charset="0"/>
                                </a:rPr>
                                <m:t>𝐴</m:t>
                              </m:r>
                            </m:e>
                          </m:acc>
                        </m:e>
                      </m:d>
                      <m:acc>
                        <m:accPr>
                          <m:chr m:val="̂"/>
                          <m:ctrlPr>
                            <a:rPr lang="en-US" altLang="zh-TW" i="1" smtClean="0">
                              <a:solidFill>
                                <a:srgbClr val="FF0000"/>
                              </a:solidFill>
                              <a:latin typeface="Cambria Math" panose="02040503050406030204" pitchFamily="18" charset="0"/>
                            </a:rPr>
                          </m:ctrlPr>
                        </m:accPr>
                        <m:e>
                          <m:r>
                            <a:rPr lang="en-US" altLang="zh-TW" b="0" i="1" smtClean="0">
                              <a:solidFill>
                                <a:srgbClr val="FF0000"/>
                              </a:solidFill>
                              <a:latin typeface="Cambria Math" panose="02040503050406030204" pitchFamily="18" charset="0"/>
                            </a:rPr>
                            <m:t>𝐺</m:t>
                          </m:r>
                        </m:e>
                      </m:acc>
                    </m:oMath>
                  </m:oMathPara>
                </a14:m>
                <a:endParaRPr lang="zh-TW"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6058244" y="3789040"/>
                <a:ext cx="1683457" cy="404983"/>
              </a:xfrm>
              <a:prstGeom prst="rect">
                <a:avLst/>
              </a:prstGeom>
              <a:blipFill>
                <a:blip r:embed="rId15"/>
                <a:stretch>
                  <a:fillRect t="-4545" r="-8333" b="-30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0673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4" grpId="0"/>
      <p:bldP spid="25" grpId="0"/>
      <p:bldP spid="26" grpId="0" animBg="1"/>
      <p:bldP spid="28" grpId="0"/>
      <p:bldP spid="29" grpId="0"/>
      <p:bldP spid="30" grpId="0" animBg="1"/>
      <p:bldP spid="32" grpId="0"/>
      <p:bldP spid="33"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Proposed 2SDR on image </a:t>
            </a:r>
            <a:r>
              <a:rPr lang="en-US" altLang="zh-TW" dirty="0" smtClean="0"/>
              <a:t>data (2/2)</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Solving </a:t>
                </a:r>
                <a:r>
                  <a:rPr lang="en-US" altLang="zh-TW" dirty="0">
                    <a:latin typeface="Times New Roman" panose="02020603050405020304" pitchFamily="18" charset="0"/>
                    <a:cs typeface="Times New Roman" panose="02020603050405020304" pitchFamily="18" charset="0"/>
                  </a:rPr>
                  <a:t>eigenvectors of covariance matrix with size </a:t>
                </a:r>
                <a14:m>
                  <m:oMath xmlns:m="http://schemas.openxmlformats.org/officeDocument/2006/math">
                    <m:r>
                      <m:rPr>
                        <m:sty m:val="p"/>
                      </m:rPr>
                      <a:rPr lang="en-US" altLang="zh-TW" b="0" i="0" smtClean="0">
                        <a:latin typeface="Cambria Math" panose="02040503050406030204" pitchFamily="18" charset="0"/>
                        <a:ea typeface="Cambria Math" panose="02040503050406030204" pitchFamily="18" charset="0"/>
                      </a:rPr>
                      <m:t>m</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𝑚</m:t>
                    </m:r>
                  </m:oMath>
                </a14:m>
                <a:r>
                  <a:rPr lang="en-US" altLang="zh-TW" dirty="0">
                    <a:latin typeface="Times New Roman" panose="02020603050405020304" pitchFamily="18" charset="0"/>
                    <a:cs typeface="Times New Roman" panose="02020603050405020304" pitchFamily="18" charset="0"/>
                  </a:rPr>
                  <a:t> is </a:t>
                </a:r>
                <a14:m>
                  <m:oMath xmlns:m="http://schemas.openxmlformats.org/officeDocument/2006/math">
                    <m:r>
                      <a:rPr lang="en-US" altLang="zh-TW" i="1" dirty="0">
                        <a:latin typeface="Cambria Math" panose="02040503050406030204" pitchFamily="18" charset="0"/>
                        <a:cs typeface="Times New Roman" panose="02020603050405020304" pitchFamily="18" charset="0"/>
                      </a:rPr>
                      <m:t>𝑂</m:t>
                    </m:r>
                    <m:r>
                      <a:rPr lang="en-US" altLang="zh-TW" i="1" dirty="0">
                        <a:latin typeface="Cambria Math" panose="02040503050406030204" pitchFamily="18" charset="0"/>
                        <a:cs typeface="Times New Roman" panose="02020603050405020304" pitchFamily="18" charset="0"/>
                      </a:rPr>
                      <m:t>(</m:t>
                    </m:r>
                    <m:sSup>
                      <m:sSupPr>
                        <m:ctrlP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𝑟</m:t>
                    </m:r>
                    <m:r>
                      <a:rPr lang="en-US" altLang="zh-TW" i="1" dirty="0">
                        <a:latin typeface="Cambria Math" panose="02040503050406030204" pitchFamily="18" charset="0"/>
                        <a:cs typeface="Times New Roman" panose="02020603050405020304" pitchFamily="18" charset="0"/>
                      </a:rPr>
                      <m:t>)</m:t>
                    </m:r>
                  </m:oMath>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15</a:t>
            </a:fld>
            <a:endParaRPr lang="zh-TW" altLang="en-US" dirty="0"/>
          </a:p>
        </p:txBody>
      </p:sp>
      <p:sp>
        <p:nvSpPr>
          <p:cNvPr id="11" name="向右箭號 10"/>
          <p:cNvSpPr/>
          <p:nvPr/>
        </p:nvSpPr>
        <p:spPr>
          <a:xfrm>
            <a:off x="7090470" y="3679643"/>
            <a:ext cx="1484331" cy="3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a:blip r:embed="rId3"/>
          <a:stretch>
            <a:fillRect/>
          </a:stretch>
        </p:blipFill>
        <p:spPr>
          <a:xfrm>
            <a:off x="9249533" y="3186634"/>
            <a:ext cx="581025" cy="1200150"/>
          </a:xfrm>
          <a:prstGeom prst="rect">
            <a:avLst/>
          </a:prstGeom>
        </p:spPr>
      </p:pic>
      <p:pic>
        <p:nvPicPr>
          <p:cNvPr id="23" name="圖片 22"/>
          <p:cNvPicPr>
            <a:picLocks noChangeAspect="1"/>
          </p:cNvPicPr>
          <p:nvPr/>
        </p:nvPicPr>
        <p:blipFill>
          <a:blip r:embed="rId3"/>
          <a:stretch>
            <a:fillRect/>
          </a:stretch>
        </p:blipFill>
        <p:spPr>
          <a:xfrm>
            <a:off x="9283801" y="4836444"/>
            <a:ext cx="581025" cy="1200150"/>
          </a:xfrm>
          <a:prstGeom prst="rect">
            <a:avLst/>
          </a:prstGeom>
        </p:spPr>
      </p:pic>
      <p:grpSp>
        <p:nvGrpSpPr>
          <p:cNvPr id="35" name="群組 34"/>
          <p:cNvGrpSpPr/>
          <p:nvPr/>
        </p:nvGrpSpPr>
        <p:grpSpPr>
          <a:xfrm>
            <a:off x="134808" y="2938299"/>
            <a:ext cx="3013610" cy="1498813"/>
            <a:chOff x="609600" y="2175010"/>
            <a:chExt cx="3013610" cy="1498813"/>
          </a:xfrm>
        </p:grpSpPr>
        <p:pic>
          <p:nvPicPr>
            <p:cNvPr id="5" name="圖片 4"/>
            <p:cNvPicPr>
              <a:picLocks noChangeAspect="1"/>
            </p:cNvPicPr>
            <p:nvPr/>
          </p:nvPicPr>
          <p:blipFill>
            <a:blip r:embed="rId4"/>
            <a:stretch>
              <a:fillRect/>
            </a:stretch>
          </p:blipFill>
          <p:spPr>
            <a:xfrm>
              <a:off x="1412682" y="2175010"/>
              <a:ext cx="1739363" cy="1498813"/>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1162215" y="2389726"/>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𝑞</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1162215" y="2389726"/>
                  <a:ext cx="2460995" cy="369332"/>
                </a:xfrm>
                <a:prstGeom prst="rect">
                  <a:avLst/>
                </a:prstGeom>
                <a:blipFill>
                  <a:blip r:embed="rId5"/>
                  <a:stretch>
                    <a:fillRect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609600" y="2780811"/>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𝑝</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609600" y="2780811"/>
                  <a:ext cx="2460995" cy="369332"/>
                </a:xfrm>
                <a:prstGeom prst="rect">
                  <a:avLst/>
                </a:prstGeom>
                <a:blipFill>
                  <a:blip r:embed="rId6"/>
                  <a:stretch>
                    <a:fillRect b="-8197"/>
                  </a:stretch>
                </a:blipFill>
              </p:spPr>
              <p:txBody>
                <a:bodyPr/>
                <a:lstStyle/>
                <a:p>
                  <a:r>
                    <a:rPr lang="zh-TW" altLang="en-US">
                      <a:noFill/>
                    </a:rPr>
                    <a:t> </a:t>
                  </a:r>
                </a:p>
              </p:txBody>
            </p:sp>
          </mc:Fallback>
        </mc:AlternateContent>
      </p:grpSp>
      <p:grpSp>
        <p:nvGrpSpPr>
          <p:cNvPr id="43" name="群組 42"/>
          <p:cNvGrpSpPr/>
          <p:nvPr/>
        </p:nvGrpSpPr>
        <p:grpSpPr>
          <a:xfrm>
            <a:off x="104268" y="4653136"/>
            <a:ext cx="3044150" cy="1514015"/>
            <a:chOff x="608595" y="4509119"/>
            <a:chExt cx="3044150" cy="1514015"/>
          </a:xfrm>
        </p:grpSpPr>
        <p:pic>
          <p:nvPicPr>
            <p:cNvPr id="22" name="圖片 21"/>
            <p:cNvPicPr>
              <a:picLocks noChangeAspect="1"/>
            </p:cNvPicPr>
            <p:nvPr/>
          </p:nvPicPr>
          <p:blipFill>
            <a:blip r:embed="rId4"/>
            <a:stretch>
              <a:fillRect/>
            </a:stretch>
          </p:blipFill>
          <p:spPr>
            <a:xfrm>
              <a:off x="1427815" y="4509119"/>
              <a:ext cx="1757005" cy="1514015"/>
            </a:xfrm>
            <a:prstGeom prst="rect">
              <a:avLst/>
            </a:prstGeom>
          </p:spPr>
        </p:pic>
        <mc:AlternateContent xmlns:mc="http://schemas.openxmlformats.org/markup-compatibility/2006" xmlns:a14="http://schemas.microsoft.com/office/drawing/2010/main">
          <mc:Choice Requires="a14">
            <p:sp>
              <p:nvSpPr>
                <p:cNvPr id="25" name="文字方塊 24"/>
                <p:cNvSpPr txBox="1"/>
                <p:nvPr/>
              </p:nvSpPr>
              <p:spPr>
                <a:xfrm>
                  <a:off x="608595" y="5033740"/>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cs typeface="Times New Roman" panose="02020603050405020304" pitchFamily="18" charset="0"/>
                          </a:rPr>
                          <m:t>𝑝</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608595" y="5033740"/>
                  <a:ext cx="2460995" cy="369332"/>
                </a:xfrm>
                <a:prstGeom prst="rect">
                  <a:avLst/>
                </a:prstGeom>
                <a:blipFill>
                  <a:blip r:embed="rId7"/>
                  <a:stretch>
                    <a:fillRect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191750" y="4694726"/>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𝑞</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1191750" y="4694726"/>
                  <a:ext cx="2460995" cy="369332"/>
                </a:xfrm>
                <a:prstGeom prst="rect">
                  <a:avLst/>
                </a:prstGeom>
                <a:blipFill>
                  <a:blip r:embed="rId8"/>
                  <a:stretch>
                    <a:fillRect b="-8333"/>
                  </a:stretch>
                </a:blipFill>
              </p:spPr>
              <p:txBody>
                <a:bodyPr/>
                <a:lstStyle/>
                <a:p>
                  <a:r>
                    <a:rPr lang="zh-TW" altLang="en-US">
                      <a:noFill/>
                    </a:rPr>
                    <a:t> </a:t>
                  </a:r>
                </a:p>
              </p:txBody>
            </p:sp>
          </mc:Fallback>
        </mc:AlternateContent>
      </p:grpSp>
      <p:sp>
        <p:nvSpPr>
          <p:cNvPr id="27" name="向右箭號 26"/>
          <p:cNvSpPr/>
          <p:nvPr/>
        </p:nvSpPr>
        <p:spPr>
          <a:xfrm>
            <a:off x="4529069" y="4982262"/>
            <a:ext cx="3322244" cy="3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向右箭號 27"/>
          <p:cNvSpPr/>
          <p:nvPr/>
        </p:nvSpPr>
        <p:spPr>
          <a:xfrm>
            <a:off x="3009647" y="3658152"/>
            <a:ext cx="1484331" cy="3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矩形 33"/>
              <p:cNvSpPr/>
              <p:nvPr/>
            </p:nvSpPr>
            <p:spPr>
              <a:xfrm>
                <a:off x="4816112" y="5233521"/>
                <a:ext cx="2530501" cy="1125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𝑛</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r>
                                <a:rPr lang="en-US" altLang="zh-TW" i="1">
                                  <a:latin typeface="Cambria Math" panose="02040503050406030204" pitchFamily="18" charset="0"/>
                                </a:rPr>
                                <m:t>)</m:t>
                              </m:r>
                            </m:e>
                            <m:sup>
                              <m:r>
                                <a:rPr lang="en-US" altLang="zh-TW" i="1">
                                  <a:latin typeface="Cambria Math" panose="02040503050406030204" pitchFamily="18" charset="0"/>
                                </a:rPr>
                                <m:t>𝑇</m:t>
                              </m:r>
                            </m:sup>
                          </m:sSup>
                        </m:e>
                      </m:nary>
                    </m:oMath>
                  </m:oMathPara>
                </a14:m>
                <a:endParaRPr lang="en-US" altLang="zh-TW" dirty="0" smtClean="0"/>
              </a:p>
              <a:p>
                <a:r>
                  <a:rPr lang="en-US" altLang="zh-TW" dirty="0" smtClean="0"/>
                  <a:t>(</a:t>
                </a:r>
                <a:r>
                  <a:rPr lang="en-US" altLang="zh-TW" dirty="0" smtClean="0">
                    <a:latin typeface="Times New Roman" panose="02020603050405020304" pitchFamily="18" charset="0"/>
                    <a:cs typeface="Times New Roman" panose="02020603050405020304" pitchFamily="18" charset="0"/>
                  </a:rPr>
                  <a:t>size:</a:t>
                </a:r>
                <a:r>
                  <a:rPr lang="en-US" altLang="zh-TW" dirty="0" smtClean="0"/>
                  <a:t> </a:t>
                </a:r>
                <a14:m>
                  <m:oMath xmlns:m="http://schemas.openxmlformats.org/officeDocument/2006/math">
                    <m:r>
                      <a:rPr lang="en-US" altLang="zh-TW" i="1">
                        <a:solidFill>
                          <a:srgbClr val="FF0000"/>
                        </a:solidFill>
                        <a:latin typeface="Cambria Math" panose="02040503050406030204" pitchFamily="18" charset="0"/>
                      </a:rPr>
                      <m:t>𝑝𝑞</m:t>
                    </m:r>
                    <m:r>
                      <a:rPr lang="en-US" altLang="zh-TW" i="1">
                        <a:solidFill>
                          <a:srgbClr val="FF0000"/>
                        </a:solidFill>
                        <a:latin typeface="Cambria Math" panose="02040503050406030204" pitchFamily="18" charset="0"/>
                        <a:ea typeface="Cambria Math" panose="02040503050406030204" pitchFamily="18" charset="0"/>
                      </a:rPr>
                      <m:t>×</m:t>
                    </m:r>
                    <m:r>
                      <a:rPr lang="en-US" altLang="zh-TW" i="1">
                        <a:solidFill>
                          <a:srgbClr val="FF0000"/>
                        </a:solidFill>
                        <a:latin typeface="Cambria Math" panose="02040503050406030204" pitchFamily="18" charset="0"/>
                        <a:ea typeface="Cambria Math" panose="02040503050406030204" pitchFamily="18" charset="0"/>
                      </a:rPr>
                      <m:t>𝑝𝑞</m:t>
                    </m:r>
                  </m:oMath>
                </a14:m>
                <a:r>
                  <a:rPr lang="en-US" altLang="zh-TW" dirty="0" smtClean="0"/>
                  <a:t>)</a:t>
                </a:r>
                <a:endParaRPr lang="zh-TW"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4816112" y="5233521"/>
                <a:ext cx="2530501" cy="1125565"/>
              </a:xfrm>
              <a:prstGeom prst="rect">
                <a:avLst/>
              </a:prstGeom>
              <a:blipFill>
                <a:blip r:embed="rId9"/>
                <a:stretch>
                  <a:fillRect l="-1928" b="-8152"/>
                </a:stretch>
              </a:blipFill>
            </p:spPr>
            <p:txBody>
              <a:bodyPr/>
              <a:lstStyle/>
              <a:p>
                <a:r>
                  <a:rPr lang="zh-TW" altLang="en-US">
                    <a:noFill/>
                  </a:rPr>
                  <a:t> </a:t>
                </a:r>
              </a:p>
            </p:txBody>
          </p:sp>
        </mc:Fallback>
      </mc:AlternateContent>
      <p:grpSp>
        <p:nvGrpSpPr>
          <p:cNvPr id="10" name="群組 9"/>
          <p:cNvGrpSpPr/>
          <p:nvPr/>
        </p:nvGrpSpPr>
        <p:grpSpPr>
          <a:xfrm>
            <a:off x="4576174" y="3290935"/>
            <a:ext cx="2735687" cy="1094185"/>
            <a:chOff x="4223792" y="3290935"/>
            <a:chExt cx="2735687" cy="1094185"/>
          </a:xfrm>
        </p:grpSpPr>
        <p:pic>
          <p:nvPicPr>
            <p:cNvPr id="44" name="圖片 43"/>
            <p:cNvPicPr>
              <a:picLocks noChangeAspect="1"/>
            </p:cNvPicPr>
            <p:nvPr/>
          </p:nvPicPr>
          <p:blipFill>
            <a:blip r:embed="rId10"/>
            <a:stretch>
              <a:fillRect/>
            </a:stretch>
          </p:blipFill>
          <p:spPr>
            <a:xfrm>
              <a:off x="4878282" y="3290935"/>
              <a:ext cx="1302601" cy="1094185"/>
            </a:xfrm>
            <a:prstGeom prst="rect">
              <a:avLst/>
            </a:prstGeom>
          </p:spPr>
        </p:pic>
        <mc:AlternateContent xmlns:mc="http://schemas.openxmlformats.org/markup-compatibility/2006" xmlns:a14="http://schemas.microsoft.com/office/drawing/2010/main">
          <mc:Choice Requires="a14">
            <p:sp>
              <p:nvSpPr>
                <p:cNvPr id="37" name="文字方塊 36"/>
                <p:cNvSpPr txBox="1"/>
                <p:nvPr/>
              </p:nvSpPr>
              <p:spPr>
                <a:xfrm>
                  <a:off x="4498484" y="3590108"/>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𝑞</m:t>
                            </m:r>
                          </m:e>
                          <m:sub>
                            <m:r>
                              <a:rPr lang="en-US" altLang="zh-TW" b="0" i="1" dirty="0" smtClean="0">
                                <a:latin typeface="Cambria Math" panose="02040503050406030204" pitchFamily="18" charset="0"/>
                                <a:cs typeface="Times New Roman" panose="02020603050405020304" pitchFamily="18" charset="0"/>
                              </a:rPr>
                              <m:t>0</m:t>
                            </m:r>
                          </m:sub>
                        </m:sSub>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4498484" y="3590108"/>
                  <a:ext cx="2460995" cy="369332"/>
                </a:xfrm>
                <a:prstGeom prst="rect">
                  <a:avLst/>
                </a:prstGeom>
                <a:blipFill>
                  <a:blip r:embed="rId11"/>
                  <a:stretch>
                    <a:fillRect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4223792" y="3786709"/>
                  <a:ext cx="24609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cs typeface="Times New Roman" panose="02020603050405020304" pitchFamily="18" charset="0"/>
                              </a:rPr>
                            </m:ctrlPr>
                          </m:sSubPr>
                          <m:e>
                            <m:r>
                              <a:rPr lang="en-US" altLang="zh-TW" b="0" i="1" dirty="0" smtClean="0">
                                <a:latin typeface="Cambria Math" panose="02040503050406030204" pitchFamily="18" charset="0"/>
                                <a:cs typeface="Times New Roman" panose="02020603050405020304" pitchFamily="18" charset="0"/>
                              </a:rPr>
                              <m:t>𝑝</m:t>
                            </m:r>
                          </m:e>
                          <m:sub>
                            <m:r>
                              <a:rPr lang="en-US" altLang="zh-TW" b="0" i="1" dirty="0" smtClean="0">
                                <a:latin typeface="Cambria Math" panose="02040503050406030204" pitchFamily="18" charset="0"/>
                                <a:cs typeface="Times New Roman" panose="02020603050405020304" pitchFamily="18" charset="0"/>
                              </a:rPr>
                              <m:t>0</m:t>
                            </m:r>
                          </m:sub>
                        </m:sSub>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38" name="文字方塊 37"/>
                <p:cNvSpPr txBox="1">
                  <a:spLocks noRot="1" noChangeAspect="1" noMove="1" noResize="1" noEditPoints="1" noAdjustHandles="1" noChangeArrowheads="1" noChangeShapeType="1" noTextEdit="1"/>
                </p:cNvSpPr>
                <p:nvPr/>
              </p:nvSpPr>
              <p:spPr>
                <a:xfrm>
                  <a:off x="4223792" y="3786709"/>
                  <a:ext cx="2460995" cy="369332"/>
                </a:xfrm>
                <a:prstGeom prst="rect">
                  <a:avLst/>
                </a:prstGeom>
                <a:blipFill>
                  <a:blip r:embed="rId12"/>
                  <a:stretch>
                    <a:fillRect b="-819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9" name="矩形 38"/>
              <p:cNvSpPr/>
              <p:nvPr/>
            </p:nvSpPr>
            <p:spPr>
              <a:xfrm>
                <a:off x="6905556" y="2155935"/>
                <a:ext cx="2005870" cy="17325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𝑛</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b>
                              <m:r>
                                <a:rPr lang="en-US" altLang="zh-TW" i="1">
                                  <a:latin typeface="Cambria Math" panose="02040503050406030204" pitchFamily="18" charset="0"/>
                                </a:rPr>
                                <m:t>𝑖</m:t>
                              </m:r>
                            </m:sub>
                          </m:sSub>
                          <m:sSup>
                            <m:sSupPr>
                              <m:ctrlPr>
                                <a:rPr lang="en-US" altLang="zh-TW" i="1">
                                  <a:latin typeface="Cambria Math" panose="02040503050406030204" pitchFamily="18" charset="0"/>
                                </a:rPr>
                              </m:ctrlPr>
                            </m:sSupPr>
                            <m:e>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b>
                                  <m:r>
                                    <a:rPr lang="en-US" altLang="zh-TW" i="1">
                                      <a:latin typeface="Cambria Math" panose="02040503050406030204" pitchFamily="18" charset="0"/>
                                    </a:rPr>
                                    <m:t>𝑖</m:t>
                                  </m:r>
                                </m:sub>
                              </m:sSub>
                            </m:e>
                            <m:sup>
                              <m:r>
                                <a:rPr lang="en-US" altLang="zh-TW" i="1">
                                  <a:latin typeface="Cambria Math" panose="02040503050406030204" pitchFamily="18" charset="0"/>
                                </a:rPr>
                                <m:t>𝑇</m:t>
                              </m:r>
                            </m:sup>
                          </m:sSup>
                        </m:e>
                      </m:nary>
                    </m:oMath>
                  </m:oMathPara>
                </a14:m>
                <a:endParaRPr lang="en-US" altLang="zh-TW" dirty="0" smtClean="0"/>
              </a:p>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b>
                          <m:r>
                            <a:rPr lang="en-US" altLang="zh-TW" i="1">
                              <a:latin typeface="Cambria Math" panose="02040503050406030204" pitchFamily="18" charset="0"/>
                            </a:rPr>
                            <m:t>𝑖</m:t>
                          </m:r>
                        </m:sub>
                      </m:sSub>
                      <m:r>
                        <a:rPr lang="en-US" altLang="zh-TW" i="1">
                          <a:latin typeface="Cambria Math" panose="02040503050406030204" pitchFamily="18" charset="0"/>
                        </a:rPr>
                        <m:t>=</m:t>
                      </m:r>
                      <m:r>
                        <a:rPr lang="en-US" altLang="zh-TW" i="1">
                          <a:latin typeface="Cambria Math" panose="02040503050406030204" pitchFamily="18" charset="0"/>
                        </a:rPr>
                        <m:t>𝑣𝑒𝑐</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b>
                              <m:r>
                                <a:rPr lang="en-US" altLang="zh-TW" i="1">
                                  <a:latin typeface="Cambria Math" panose="02040503050406030204" pitchFamily="18" charset="0"/>
                                </a:rPr>
                                <m:t>𝑖</m:t>
                              </m:r>
                            </m:sub>
                          </m:sSub>
                        </m:e>
                      </m:d>
                    </m:oMath>
                  </m:oMathPara>
                </a14:m>
                <a:endParaRPr lang="en-US" altLang="zh-TW" dirty="0" smtClean="0"/>
              </a:p>
              <a:p>
                <a:r>
                  <a:rPr lang="en-US" altLang="zh-TW" dirty="0"/>
                  <a:t>(</a:t>
                </a:r>
                <a:r>
                  <a:rPr lang="en-US" altLang="zh-TW" dirty="0">
                    <a:latin typeface="Times New Roman" panose="02020603050405020304" pitchFamily="18" charset="0"/>
                    <a:cs typeface="Times New Roman" panose="02020603050405020304" pitchFamily="18" charset="0"/>
                  </a:rPr>
                  <a:t>size:</a:t>
                </a:r>
                <a:r>
                  <a:rPr lang="en-US" altLang="zh-TW" dirty="0"/>
                  <a:t> </a:t>
                </a:r>
                <a14:m>
                  <m:oMath xmlns:m="http://schemas.openxmlformats.org/officeDocument/2006/math">
                    <m:sSub>
                      <m:sSubPr>
                        <m:ctrlPr>
                          <a:rPr lang="en-US" altLang="zh-TW" i="1">
                            <a:solidFill>
                              <a:srgbClr val="FF0000"/>
                            </a:solidFill>
                            <a:latin typeface="Cambria Math" panose="02040503050406030204" pitchFamily="18" charset="0"/>
                            <a:ea typeface="Cambria Math" panose="02040503050406030204" pitchFamily="18" charset="0"/>
                          </a:rPr>
                        </m:ctrlPr>
                      </m:sSubPr>
                      <m:e>
                        <m:r>
                          <a:rPr lang="en-US" altLang="zh-TW" i="1">
                            <a:solidFill>
                              <a:srgbClr val="FF0000"/>
                            </a:solidFill>
                            <a:latin typeface="Cambria Math" panose="02040503050406030204" pitchFamily="18" charset="0"/>
                            <a:ea typeface="Cambria Math" panose="02040503050406030204" pitchFamily="18" charset="0"/>
                          </a:rPr>
                          <m:t>𝑝</m:t>
                        </m:r>
                      </m:e>
                      <m:sub>
                        <m:r>
                          <a:rPr lang="en-US" altLang="zh-TW" i="1">
                            <a:solidFill>
                              <a:srgbClr val="FF0000"/>
                            </a:solidFill>
                            <a:latin typeface="Cambria Math" panose="02040503050406030204" pitchFamily="18" charset="0"/>
                            <a:ea typeface="Cambria Math" panose="02040503050406030204" pitchFamily="18" charset="0"/>
                          </a:rPr>
                          <m:t>0</m:t>
                        </m:r>
                      </m:sub>
                    </m:sSub>
                    <m:sSub>
                      <m:sSubPr>
                        <m:ctrlPr>
                          <a:rPr lang="en-US" altLang="zh-TW" i="1">
                            <a:solidFill>
                              <a:srgbClr val="FF0000"/>
                            </a:solidFill>
                            <a:latin typeface="Cambria Math" panose="02040503050406030204" pitchFamily="18" charset="0"/>
                            <a:ea typeface="Cambria Math" panose="02040503050406030204" pitchFamily="18" charset="0"/>
                          </a:rPr>
                        </m:ctrlPr>
                      </m:sSubPr>
                      <m:e>
                        <m:r>
                          <a:rPr lang="en-US" altLang="zh-TW" i="1">
                            <a:solidFill>
                              <a:srgbClr val="FF0000"/>
                            </a:solidFill>
                            <a:latin typeface="Cambria Math" panose="02040503050406030204" pitchFamily="18" charset="0"/>
                            <a:ea typeface="Cambria Math" panose="02040503050406030204" pitchFamily="18" charset="0"/>
                          </a:rPr>
                          <m:t>𝑞</m:t>
                        </m:r>
                      </m:e>
                      <m:sub>
                        <m:r>
                          <a:rPr lang="en-US" altLang="zh-TW" i="1">
                            <a:solidFill>
                              <a:srgbClr val="FF0000"/>
                            </a:solidFill>
                            <a:latin typeface="Cambria Math" panose="02040503050406030204" pitchFamily="18" charset="0"/>
                            <a:ea typeface="Cambria Math" panose="02040503050406030204" pitchFamily="18" charset="0"/>
                          </a:rPr>
                          <m:t>0</m:t>
                        </m:r>
                      </m:sub>
                    </m:sSub>
                    <m:r>
                      <a:rPr lang="en-US" altLang="zh-TW" i="1">
                        <a:solidFill>
                          <a:srgbClr val="FF0000"/>
                        </a:solidFill>
                        <a:latin typeface="Cambria Math" panose="02040503050406030204" pitchFamily="18" charset="0"/>
                        <a:ea typeface="Cambria Math" panose="02040503050406030204" pitchFamily="18" charset="0"/>
                      </a:rPr>
                      <m:t>×</m:t>
                    </m:r>
                    <m:sSub>
                      <m:sSubPr>
                        <m:ctrlPr>
                          <a:rPr lang="en-US" altLang="zh-TW" i="1">
                            <a:solidFill>
                              <a:srgbClr val="FF0000"/>
                            </a:solidFill>
                            <a:latin typeface="Cambria Math" panose="02040503050406030204" pitchFamily="18" charset="0"/>
                            <a:ea typeface="Cambria Math" panose="02040503050406030204" pitchFamily="18" charset="0"/>
                          </a:rPr>
                        </m:ctrlPr>
                      </m:sSubPr>
                      <m:e>
                        <m:r>
                          <a:rPr lang="en-US" altLang="zh-TW" i="1">
                            <a:solidFill>
                              <a:srgbClr val="FF0000"/>
                            </a:solidFill>
                            <a:latin typeface="Cambria Math" panose="02040503050406030204" pitchFamily="18" charset="0"/>
                            <a:ea typeface="Cambria Math" panose="02040503050406030204" pitchFamily="18" charset="0"/>
                          </a:rPr>
                          <m:t>𝑝</m:t>
                        </m:r>
                      </m:e>
                      <m:sub>
                        <m:r>
                          <a:rPr lang="en-US" altLang="zh-TW" i="1">
                            <a:solidFill>
                              <a:srgbClr val="FF0000"/>
                            </a:solidFill>
                            <a:latin typeface="Cambria Math" panose="02040503050406030204" pitchFamily="18" charset="0"/>
                            <a:ea typeface="Cambria Math" panose="02040503050406030204" pitchFamily="18" charset="0"/>
                          </a:rPr>
                          <m:t>0</m:t>
                        </m:r>
                      </m:sub>
                    </m:sSub>
                    <m:sSub>
                      <m:sSubPr>
                        <m:ctrlPr>
                          <a:rPr lang="en-US" altLang="zh-TW" i="1">
                            <a:solidFill>
                              <a:srgbClr val="FF0000"/>
                            </a:solidFill>
                            <a:latin typeface="Cambria Math" panose="02040503050406030204" pitchFamily="18" charset="0"/>
                            <a:ea typeface="Cambria Math" panose="02040503050406030204" pitchFamily="18" charset="0"/>
                          </a:rPr>
                        </m:ctrlPr>
                      </m:sSubPr>
                      <m:e>
                        <m:r>
                          <a:rPr lang="en-US" altLang="zh-TW" i="1">
                            <a:solidFill>
                              <a:srgbClr val="FF0000"/>
                            </a:solidFill>
                            <a:latin typeface="Cambria Math" panose="02040503050406030204" pitchFamily="18" charset="0"/>
                            <a:ea typeface="Cambria Math" panose="02040503050406030204" pitchFamily="18" charset="0"/>
                          </a:rPr>
                          <m:t>𝑞</m:t>
                        </m:r>
                      </m:e>
                      <m:sub>
                        <m:r>
                          <a:rPr lang="en-US" altLang="zh-TW" i="1">
                            <a:solidFill>
                              <a:srgbClr val="FF0000"/>
                            </a:solidFill>
                            <a:latin typeface="Cambria Math" panose="02040503050406030204" pitchFamily="18" charset="0"/>
                            <a:ea typeface="Cambria Math" panose="02040503050406030204" pitchFamily="18" charset="0"/>
                          </a:rPr>
                          <m:t>0</m:t>
                        </m:r>
                      </m:sub>
                    </m:sSub>
                  </m:oMath>
                </a14:m>
                <a:r>
                  <a:rPr lang="en-US" altLang="zh-TW" dirty="0" smtClean="0"/>
                  <a:t>)</a:t>
                </a:r>
                <a:endParaRPr lang="zh-TW" altLang="en-US" dirty="0"/>
              </a:p>
              <a:p>
                <a:endParaRPr lang="zh-TW" altLang="en-US" dirty="0"/>
              </a:p>
            </p:txBody>
          </p:sp>
        </mc:Choice>
        <mc:Fallback xmlns="">
          <p:sp>
            <p:nvSpPr>
              <p:cNvPr id="39" name="矩形 38"/>
              <p:cNvSpPr>
                <a:spLocks noRot="1" noChangeAspect="1" noMove="1" noResize="1" noEditPoints="1" noAdjustHandles="1" noChangeArrowheads="1" noChangeShapeType="1" noTextEdit="1"/>
              </p:cNvSpPr>
              <p:nvPr/>
            </p:nvSpPr>
            <p:spPr>
              <a:xfrm>
                <a:off x="6905556" y="2155935"/>
                <a:ext cx="2005870" cy="1732590"/>
              </a:xfrm>
              <a:prstGeom prst="rect">
                <a:avLst/>
              </a:prstGeom>
              <a:blipFill>
                <a:blip r:embed="rId13"/>
                <a:stretch>
                  <a:fillRect l="-2736" r="-18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0494600" y="3682131"/>
                <a:ext cx="966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𝑂</m:t>
                      </m:r>
                      <m:r>
                        <a:rPr lang="en-US" altLang="zh-TW" i="1" dirty="0" smtClean="0">
                          <a:latin typeface="Cambria Math" panose="02040503050406030204" pitchFamily="18" charset="0"/>
                          <a:cs typeface="Times New Roman" panose="02020603050405020304" pitchFamily="18" charset="0"/>
                        </a:rPr>
                        <m:t>(</m:t>
                      </m:r>
                      <m:sSup>
                        <m:sSupPr>
                          <m:ctrlPr>
                            <a:rPr lang="en-US" altLang="zh-TW"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6</m:t>
                          </m:r>
                        </m:sup>
                      </m:sSup>
                      <m:r>
                        <a:rPr lang="en-US" altLang="zh-TW" i="1" dirty="0">
                          <a:latin typeface="Cambria Math" panose="02040503050406030204" pitchFamily="18" charset="0"/>
                          <a:cs typeface="Times New Roman" panose="02020603050405020304" pitchFamily="18" charset="0"/>
                        </a:rPr>
                        <m:t>)</m:t>
                      </m:r>
                    </m:oMath>
                  </m:oMathPara>
                </a14:m>
                <a:endParaRPr lang="zh-TW" altLang="en-US" dirty="0"/>
              </a:p>
            </p:txBody>
          </p:sp>
        </mc:Choice>
        <mc:Fallback xmlns="">
          <p:sp>
            <p:nvSpPr>
              <p:cNvPr id="40" name="矩形 39"/>
              <p:cNvSpPr>
                <a:spLocks noRot="1" noChangeAspect="1" noMove="1" noResize="1" noEditPoints="1" noAdjustHandles="1" noChangeArrowheads="1" noChangeShapeType="1" noTextEdit="1"/>
              </p:cNvSpPr>
              <p:nvPr/>
            </p:nvSpPr>
            <p:spPr>
              <a:xfrm>
                <a:off x="10494600" y="3682131"/>
                <a:ext cx="966097" cy="369332"/>
              </a:xfrm>
              <a:prstGeom prst="rect">
                <a:avLst/>
              </a:prstGeom>
              <a:blipFill>
                <a:blip r:embed="rId14"/>
                <a:stretch>
                  <a:fillRect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58979" y="3519193"/>
                <a:ext cx="7793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0" dirty="0" smtClean="0">
                          <a:latin typeface="Cambria Math" panose="02040503050406030204" pitchFamily="18" charset="0"/>
                          <a:cs typeface="Times New Roman" panose="02020603050405020304" pitchFamily="18" charset="0"/>
                        </a:rPr>
                        <m:t>2</m:t>
                      </m:r>
                      <m:r>
                        <m:rPr>
                          <m:sty m:val="p"/>
                        </m:rPr>
                        <a:rPr lang="en-US" altLang="zh-TW" b="0" i="0" dirty="0" smtClean="0">
                          <a:latin typeface="Cambria Math" panose="02040503050406030204" pitchFamily="18" charset="0"/>
                          <a:cs typeface="Times New Roman" panose="02020603050405020304" pitchFamily="18" charset="0"/>
                        </a:rPr>
                        <m:t>SDR</m:t>
                      </m:r>
                    </m:oMath>
                  </m:oMathPara>
                </a14:m>
                <a:endParaRPr lang="zh-TW" altLang="en-US" dirty="0">
                  <a:latin typeface="+mn-lt"/>
                </a:endParaRPr>
              </a:p>
            </p:txBody>
          </p:sp>
        </mc:Choice>
        <mc:Fallback xmlns="">
          <p:sp>
            <p:nvSpPr>
              <p:cNvPr id="41" name="矩形 40"/>
              <p:cNvSpPr>
                <a:spLocks noRot="1" noChangeAspect="1" noMove="1" noResize="1" noEditPoints="1" noAdjustHandles="1" noChangeArrowheads="1" noChangeShapeType="1" noTextEdit="1"/>
              </p:cNvSpPr>
              <p:nvPr/>
            </p:nvSpPr>
            <p:spPr>
              <a:xfrm>
                <a:off x="58979" y="3519193"/>
                <a:ext cx="779380" cy="369332"/>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10209529" y="2227186"/>
                <a:ext cx="1536238" cy="1477328"/>
              </a:xfrm>
              <a:prstGeom prst="rect">
                <a:avLst/>
              </a:prstGeom>
            </p:spPr>
            <p:txBody>
              <a:bodyPr wrap="square">
                <a:spAutoFit/>
              </a:bodyPr>
              <a:lstStyle/>
              <a:p>
                <a:r>
                  <a:rPr lang="en-US" altLang="zh-TW" dirty="0" smtClean="0">
                    <a:latin typeface="Times New Roman" panose="02020603050405020304" pitchFamily="18" charset="0"/>
                    <a:cs typeface="Times New Roman" panose="02020603050405020304" pitchFamily="18" charset="0"/>
                  </a:rPr>
                  <a:t>Assuming</a:t>
                </a:r>
              </a:p>
              <a:p>
                <a:r>
                  <a:rPr lang="en-US" altLang="zh-TW" dirty="0" smtClean="0"/>
                  <a:t> </a:t>
                </a:r>
                <a14:m>
                  <m:oMath xmlns:m="http://schemas.openxmlformats.org/officeDocument/2006/math">
                    <m:r>
                      <a:rPr lang="en-US" altLang="zh-TW" i="1" dirty="0" smtClean="0">
                        <a:latin typeface="Cambria Math" panose="02040503050406030204" pitchFamily="18" charset="0"/>
                      </a:rPr>
                      <m:t>𝑝</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𝑞</m:t>
                    </m:r>
                    <m:r>
                      <a:rPr lang="en-US" altLang="zh-TW" i="1" dirty="0" smtClean="0">
                        <a:latin typeface="Cambria Math" panose="02040503050406030204" pitchFamily="18" charset="0"/>
                      </a:rPr>
                      <m:t>=360</m:t>
                    </m:r>
                  </m:oMath>
                </a14:m>
                <a:endParaRPr lang="en-US" altLang="zh-TW"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TW" i="1" dirty="0">
                              <a:latin typeface="Cambria Math" panose="02040503050406030204" pitchFamily="18" charset="0"/>
                              <a:cs typeface="Times New Roman" panose="02020603050405020304" pitchFamily="18" charset="0"/>
                            </a:rPr>
                          </m:ctrlPr>
                        </m:sSubPr>
                        <m:e>
                          <m:r>
                            <a:rPr lang="en-US" altLang="zh-TW" i="1" dirty="0">
                              <a:latin typeface="Cambria Math" panose="02040503050406030204" pitchFamily="18" charset="0"/>
                              <a:cs typeface="Times New Roman" panose="02020603050405020304" pitchFamily="18" charset="0"/>
                            </a:rPr>
                            <m:t>𝑝</m:t>
                          </m:r>
                        </m:e>
                        <m:sub>
                          <m:r>
                            <a:rPr lang="en-US" altLang="zh-TW" i="1" dirty="0">
                              <a:latin typeface="Cambria Math" panose="02040503050406030204" pitchFamily="18" charset="0"/>
                              <a:cs typeface="Times New Roman" panose="02020603050405020304" pitchFamily="18" charset="0"/>
                            </a:rPr>
                            <m:t>0</m:t>
                          </m:r>
                        </m:sub>
                      </m:sSub>
                      <m:r>
                        <a:rPr lang="en-US" altLang="zh-TW" i="1" dirty="0">
                          <a:latin typeface="Cambria Math" panose="02040503050406030204" pitchFamily="18" charset="0"/>
                          <a:cs typeface="Times New Roman" panose="02020603050405020304" pitchFamily="18" charset="0"/>
                        </a:rPr>
                        <m:t>=</m:t>
                      </m:r>
                      <m:sSub>
                        <m:sSubPr>
                          <m:ctrlPr>
                            <a:rPr lang="en-US" altLang="zh-TW" i="1" dirty="0">
                              <a:latin typeface="Cambria Math" panose="02040503050406030204" pitchFamily="18" charset="0"/>
                              <a:cs typeface="Times New Roman" panose="02020603050405020304" pitchFamily="18" charset="0"/>
                            </a:rPr>
                          </m:ctrlPr>
                        </m:sSubPr>
                        <m:e>
                          <m:r>
                            <a:rPr lang="en-US" altLang="zh-TW" i="1" dirty="0">
                              <a:latin typeface="Cambria Math" panose="02040503050406030204" pitchFamily="18" charset="0"/>
                              <a:cs typeface="Times New Roman" panose="02020603050405020304" pitchFamily="18" charset="0"/>
                            </a:rPr>
                            <m:t>𝑞</m:t>
                          </m:r>
                        </m:e>
                        <m:sub>
                          <m:r>
                            <a:rPr lang="en-US" altLang="zh-TW" i="1" dirty="0">
                              <a:latin typeface="Cambria Math" panose="02040503050406030204" pitchFamily="18" charset="0"/>
                              <a:cs typeface="Times New Roman" panose="02020603050405020304" pitchFamily="18" charset="0"/>
                            </a:rPr>
                            <m:t>0</m:t>
                          </m:r>
                        </m:sub>
                      </m:sSub>
                      <m:r>
                        <a:rPr lang="en-US" altLang="zh-TW" i="1" dirty="0">
                          <a:latin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cs typeface="Times New Roman" panose="02020603050405020304" pitchFamily="18" charset="0"/>
                        </a:rPr>
                        <m:t>2</m:t>
                      </m:r>
                      <m:r>
                        <a:rPr lang="en-US" altLang="zh-TW" b="0" i="1" dirty="0" smtClean="0">
                          <a:latin typeface="Cambria Math" panose="02040503050406030204" pitchFamily="18" charset="0"/>
                          <a:cs typeface="Times New Roman" panose="02020603050405020304" pitchFamily="18" charset="0"/>
                        </a:rPr>
                        <m:t>6</m:t>
                      </m:r>
                    </m:oMath>
                  </m:oMathPara>
                </a14:m>
                <a:endParaRPr lang="en-US" altLang="zh-TW"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𝑟</m:t>
                      </m:r>
                      <m:r>
                        <a:rPr lang="en-US" altLang="zh-TW" i="1" dirty="0" smtClean="0">
                          <a:latin typeface="Cambria Math" panose="02040503050406030204" pitchFamily="18" charset="0"/>
                          <a:cs typeface="Times New Roman" panose="02020603050405020304" pitchFamily="18" charset="0"/>
                        </a:rPr>
                        <m:t> =20</m:t>
                      </m:r>
                    </m:oMath>
                  </m:oMathPara>
                </a14:m>
                <a:endParaRPr lang="en-US" altLang="zh-TW" dirty="0">
                  <a:latin typeface="Times New Roman" panose="02020603050405020304" pitchFamily="18" charset="0"/>
                  <a:cs typeface="Times New Roman" panose="02020603050405020304" pitchFamily="18" charset="0"/>
                </a:endParaRPr>
              </a:p>
              <a:p>
                <a:r>
                  <a:rPr lang="en-US" altLang="zh-TW" dirty="0" smtClean="0"/>
                  <a:t> </a:t>
                </a:r>
                <a:endParaRPr lang="zh-TW" altLang="en-US" dirty="0"/>
              </a:p>
            </p:txBody>
          </p:sp>
        </mc:Choice>
        <mc:Fallback>
          <p:sp>
            <p:nvSpPr>
              <p:cNvPr id="42" name="矩形 41"/>
              <p:cNvSpPr>
                <a:spLocks noRot="1" noChangeAspect="1" noMove="1" noResize="1" noEditPoints="1" noAdjustHandles="1" noChangeArrowheads="1" noChangeShapeType="1" noTextEdit="1"/>
              </p:cNvSpPr>
              <p:nvPr/>
            </p:nvSpPr>
            <p:spPr>
              <a:xfrm>
                <a:off x="10209529" y="2227186"/>
                <a:ext cx="1536238" cy="1477328"/>
              </a:xfrm>
              <a:prstGeom prst="rect">
                <a:avLst/>
              </a:prstGeom>
              <a:blipFill>
                <a:blip r:embed="rId16"/>
                <a:stretch>
                  <a:fillRect l="-3571" t="-2058"/>
                </a:stretch>
              </a:blipFill>
            </p:spPr>
            <p:txBody>
              <a:bodyPr/>
              <a:lstStyle/>
              <a:p>
                <a:r>
                  <a:rPr lang="zh-TW" altLang="en-US">
                    <a:noFill/>
                  </a:rPr>
                  <a:t> </a:t>
                </a:r>
              </a:p>
            </p:txBody>
          </p:sp>
        </mc:Fallback>
      </mc:AlternateContent>
      <p:grpSp>
        <p:nvGrpSpPr>
          <p:cNvPr id="52" name="群組 51"/>
          <p:cNvGrpSpPr/>
          <p:nvPr/>
        </p:nvGrpSpPr>
        <p:grpSpPr>
          <a:xfrm>
            <a:off x="2677253" y="1865414"/>
            <a:ext cx="3147857" cy="1747503"/>
            <a:chOff x="5129388" y="1648482"/>
            <a:chExt cx="3147857" cy="1747503"/>
          </a:xfrm>
        </p:grpSpPr>
        <mc:AlternateContent xmlns:mc="http://schemas.openxmlformats.org/markup-compatibility/2006" xmlns:a14="http://schemas.microsoft.com/office/drawing/2010/main">
          <mc:Choice Requires="a14">
            <p:sp>
              <p:nvSpPr>
                <p:cNvPr id="46" name="矩形 45"/>
                <p:cNvSpPr/>
                <p:nvPr/>
              </p:nvSpPr>
              <p:spPr>
                <a:xfrm>
                  <a:off x="6232895" y="1648482"/>
                  <a:ext cx="8745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𝑀𝑃𝐶𝐴</m:t>
                        </m:r>
                      </m:oMath>
                    </m:oMathPara>
                  </a14:m>
                  <a:endParaRPr lang="zh-TW"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6232895" y="1648482"/>
                  <a:ext cx="874598" cy="369332"/>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5170369" y="1902856"/>
                  <a:ext cx="3106876" cy="1038939"/>
                </a:xfrm>
                <a:prstGeom prst="rect">
                  <a:avLst/>
                </a:prstGeom>
              </p:spPr>
              <p:txBody>
                <a:bodyPr wrap="none">
                  <a:spAutoFit/>
                </a:bodyPr>
                <a:lstStyle/>
                <a:p>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𝑛</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i="1">
                              <a:latin typeface="Cambria Math" panose="02040503050406030204" pitchFamily="18" charset="0"/>
                            </a:rPr>
                            <m:t>)</m:t>
                          </m:r>
                        </m:e>
                      </m:nary>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𝐵</m:t>
                          </m:r>
                        </m:e>
                      </m:acc>
                      <m:sSup>
                        <m:sSupPr>
                          <m:ctrlPr>
                            <a:rPr lang="en-US" altLang="zh-TW" i="1" dirty="0">
                              <a:latin typeface="Cambria Math" panose="02040503050406030204" pitchFamily="18" charset="0"/>
                            </a:rPr>
                          </m:ctrlPr>
                        </m:sSup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𝐵</m:t>
                              </m:r>
                            </m:e>
                          </m:acc>
                        </m:e>
                        <m:sup>
                          <m:r>
                            <a:rPr lang="en-US" altLang="zh-TW" i="1" dirty="0">
                              <a:latin typeface="Cambria Math" panose="02040503050406030204" pitchFamily="18" charset="0"/>
                            </a:rPr>
                            <m:t>𝑇</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i="1">
                              <a:latin typeface="Cambria Math" panose="02040503050406030204" pitchFamily="18" charset="0"/>
                            </a:rPr>
                            <m:t>)</m:t>
                          </m:r>
                        </m:e>
                        <m:sup>
                          <m:r>
                            <a:rPr lang="en-US" altLang="zh-TW" i="1">
                              <a:latin typeface="Cambria Math" panose="02040503050406030204" pitchFamily="18" charset="0"/>
                            </a:rPr>
                            <m:t>𝑇</m:t>
                          </m:r>
                        </m:sup>
                      </m:sSup>
                    </m:oMath>
                  </a14:m>
                  <a:r>
                    <a:rPr lang="en-US" altLang="zh-TW" dirty="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cs typeface="Times New Roman" panose="02020603050405020304" pitchFamily="18" charset="0"/>
                  </a:endParaRPr>
                </a:p>
                <a:p>
                  <a:r>
                    <a:rPr lang="en-US" altLang="zh-TW" dirty="0"/>
                    <a:t>(</a:t>
                  </a:r>
                  <a:r>
                    <a:rPr lang="en-US" altLang="zh-TW" dirty="0">
                      <a:latin typeface="Times New Roman" panose="02020603050405020304" pitchFamily="18" charset="0"/>
                      <a:cs typeface="Times New Roman" panose="02020603050405020304" pitchFamily="18" charset="0"/>
                    </a:rPr>
                    <a:t>size:</a:t>
                  </a:r>
                  <a:r>
                    <a:rPr lang="en-US" altLang="zh-TW" dirty="0"/>
                    <a:t> </a:t>
                  </a:r>
                  <a14:m>
                    <m:oMath xmlns:m="http://schemas.openxmlformats.org/officeDocument/2006/math">
                      <m:r>
                        <a:rPr lang="en-US" altLang="zh-TW" i="1">
                          <a:solidFill>
                            <a:srgbClr val="FF0000"/>
                          </a:solidFill>
                          <a:latin typeface="Cambria Math" panose="02040503050406030204" pitchFamily="18" charset="0"/>
                        </a:rPr>
                        <m:t>𝑝</m:t>
                      </m:r>
                      <m:r>
                        <a:rPr lang="en-US" altLang="zh-TW" i="1">
                          <a:solidFill>
                            <a:srgbClr val="FF0000"/>
                          </a:solidFill>
                          <a:latin typeface="Cambria Math" panose="02040503050406030204" pitchFamily="18" charset="0"/>
                          <a:ea typeface="Cambria Math" panose="02040503050406030204" pitchFamily="18" charset="0"/>
                        </a:rPr>
                        <m:t>×</m:t>
                      </m:r>
                      <m:r>
                        <a:rPr lang="en-US" altLang="zh-TW" i="1">
                          <a:solidFill>
                            <a:srgbClr val="FF0000"/>
                          </a:solidFill>
                          <a:latin typeface="Cambria Math" panose="02040503050406030204" pitchFamily="18" charset="0"/>
                          <a:ea typeface="Cambria Math" panose="02040503050406030204" pitchFamily="18" charset="0"/>
                        </a:rPr>
                        <m:t>𝑝</m:t>
                      </m:r>
                    </m:oMath>
                  </a14:m>
                  <a:r>
                    <a:rPr lang="en-US" altLang="zh-TW" dirty="0"/>
                    <a:t>)</a:t>
                  </a:r>
                  <a:endParaRPr lang="zh-TW" altLang="en-US" dirty="0"/>
                </a:p>
                <a:p>
                  <a:endParaRPr lang="zh-TW" altLang="en-US" dirty="0"/>
                </a:p>
              </p:txBody>
            </p:sp>
          </mc:Choice>
          <mc:Fallback xmlns="">
            <p:sp>
              <p:nvSpPr>
                <p:cNvPr id="48" name="矩形 47"/>
                <p:cNvSpPr>
                  <a:spLocks noRot="1" noChangeAspect="1" noMove="1" noResize="1" noEditPoints="1" noAdjustHandles="1" noChangeArrowheads="1" noChangeShapeType="1" noTextEdit="1"/>
                </p:cNvSpPr>
                <p:nvPr/>
              </p:nvSpPr>
              <p:spPr>
                <a:xfrm>
                  <a:off x="5170369" y="1902856"/>
                  <a:ext cx="3106876" cy="1038939"/>
                </a:xfrm>
                <a:prstGeom prst="rect">
                  <a:avLst/>
                </a:prstGeom>
                <a:blipFill>
                  <a:blip r:embed="rId18"/>
                  <a:stretch>
                    <a:fillRect l="-6078" t="-37059" b="-76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5129388" y="2634045"/>
                  <a:ext cx="3081613" cy="761940"/>
                </a:xfrm>
                <a:prstGeom prst="rect">
                  <a:avLst/>
                </a:prstGeom>
              </p:spPr>
              <p:txBody>
                <a:bodyPr wrap="none">
                  <a:spAutoFit/>
                </a:bodyPr>
                <a:lstStyle/>
                <a:p>
                  <a14:m>
                    <m:oMath xmlns:m="http://schemas.openxmlformats.org/officeDocument/2006/math">
                      <m:f>
                        <m:fPr>
                          <m:ctrlPr>
                            <a:rPr lang="en-US" altLang="zh-TW" i="1" smtClean="0">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𝑛</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i="1">
                                  <a:latin typeface="Cambria Math" panose="02040503050406030204" pitchFamily="18" charset="0"/>
                                </a:rPr>
                                <m:t>)</m:t>
                              </m:r>
                            </m:e>
                            <m:sup>
                              <m:r>
                                <a:rPr lang="en-US" altLang="zh-TW" i="1">
                                  <a:latin typeface="Cambria Math" panose="02040503050406030204" pitchFamily="18" charset="0"/>
                                </a:rPr>
                                <m:t>𝑇</m:t>
                              </m:r>
                            </m:sup>
                          </m:sSup>
                        </m:e>
                      </m:nary>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𝐴</m:t>
                          </m:r>
                        </m:e>
                      </m:acc>
                      <m:sSup>
                        <m:sSupPr>
                          <m:ctrlPr>
                            <a:rPr lang="en-US" altLang="zh-TW" i="1" dirty="0">
                              <a:latin typeface="Cambria Math" panose="02040503050406030204" pitchFamily="18" charset="0"/>
                            </a:rPr>
                          </m:ctrlPr>
                        </m:sSup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𝐴</m:t>
                              </m:r>
                            </m:e>
                          </m:acc>
                        </m:e>
                        <m:sup>
                          <m:r>
                            <a:rPr lang="en-US" altLang="zh-TW" i="1" dirty="0">
                              <a:latin typeface="Cambria Math" panose="02040503050406030204" pitchFamily="18" charset="0"/>
                            </a:rPr>
                            <m:t>𝑇</m:t>
                          </m:r>
                        </m:sup>
                      </m:sSup>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i="1">
                          <a:latin typeface="Cambria Math" panose="02040503050406030204" pitchFamily="18" charset="0"/>
                        </a:rPr>
                        <m:t>)</m:t>
                      </m:r>
                    </m:oMath>
                  </a14:m>
                  <a:r>
                    <a:rPr lang="en-US" altLang="zh-TW" dirty="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cs typeface="Times New Roman" panose="02020603050405020304" pitchFamily="18" charset="0"/>
                  </a:endParaRPr>
                </a:p>
                <a:p>
                  <a:r>
                    <a:rPr lang="en-US" altLang="zh-TW" dirty="0"/>
                    <a:t>(</a:t>
                  </a:r>
                  <a:r>
                    <a:rPr lang="en-US" altLang="zh-TW" dirty="0">
                      <a:latin typeface="Times New Roman" panose="02020603050405020304" pitchFamily="18" charset="0"/>
                      <a:cs typeface="Times New Roman" panose="02020603050405020304" pitchFamily="18" charset="0"/>
                    </a:rPr>
                    <a:t>size:</a:t>
                  </a:r>
                  <a:r>
                    <a:rPr lang="en-US" altLang="zh-TW" dirty="0"/>
                    <a:t> </a:t>
                  </a:r>
                  <a14:m>
                    <m:oMath xmlns:m="http://schemas.openxmlformats.org/officeDocument/2006/math">
                      <m:r>
                        <a:rPr lang="en-US" altLang="zh-TW" b="0" i="1" smtClean="0">
                          <a:solidFill>
                            <a:srgbClr val="FF0000"/>
                          </a:solidFill>
                          <a:latin typeface="Cambria Math" panose="02040503050406030204" pitchFamily="18" charset="0"/>
                          <a:ea typeface="Cambria Math" panose="02040503050406030204" pitchFamily="18" charset="0"/>
                        </a:rPr>
                        <m:t>𝑞</m:t>
                      </m:r>
                      <m:r>
                        <a:rPr lang="en-US" altLang="zh-TW" i="1">
                          <a:solidFill>
                            <a:srgbClr val="FF0000"/>
                          </a:solidFill>
                          <a:latin typeface="Cambria Math" panose="02040503050406030204" pitchFamily="18" charset="0"/>
                          <a:ea typeface="Cambria Math" panose="02040503050406030204" pitchFamily="18" charset="0"/>
                        </a:rPr>
                        <m:t>×</m:t>
                      </m:r>
                      <m:r>
                        <a:rPr lang="en-US" altLang="zh-TW" b="0" i="1" smtClean="0">
                          <a:solidFill>
                            <a:srgbClr val="FF0000"/>
                          </a:solidFill>
                          <a:latin typeface="Cambria Math" panose="02040503050406030204" pitchFamily="18" charset="0"/>
                          <a:ea typeface="Cambria Math" panose="02040503050406030204" pitchFamily="18" charset="0"/>
                        </a:rPr>
                        <m:t>𝑞</m:t>
                      </m:r>
                    </m:oMath>
                  </a14:m>
                  <a:r>
                    <a:rPr lang="en-US" altLang="zh-TW" dirty="0" smtClean="0"/>
                    <a:t>)</a:t>
                  </a:r>
                  <a:endParaRPr lang="zh-TW" altLang="en-US" dirty="0"/>
                </a:p>
              </p:txBody>
            </p:sp>
          </mc:Choice>
          <mc:Fallback xmlns="">
            <p:sp>
              <p:nvSpPr>
                <p:cNvPr id="49" name="矩形 48"/>
                <p:cNvSpPr>
                  <a:spLocks noRot="1" noChangeAspect="1" noMove="1" noResize="1" noEditPoints="1" noAdjustHandles="1" noChangeArrowheads="1" noChangeShapeType="1" noTextEdit="1"/>
                </p:cNvSpPr>
                <p:nvPr/>
              </p:nvSpPr>
              <p:spPr>
                <a:xfrm>
                  <a:off x="5129388" y="2634045"/>
                  <a:ext cx="3081613" cy="761940"/>
                </a:xfrm>
                <a:prstGeom prst="rect">
                  <a:avLst/>
                </a:prstGeom>
                <a:blipFill>
                  <a:blip r:embed="rId19"/>
                  <a:stretch>
                    <a:fillRect l="-6126" t="-50400" r="-1186" b="-46400"/>
                  </a:stretch>
                </a:blipFill>
              </p:spPr>
              <p:txBody>
                <a:bodyPr/>
                <a:lstStyle/>
                <a:p>
                  <a:r>
                    <a:rPr lang="zh-TW" altLang="en-US">
                      <a:noFill/>
                    </a:rPr>
                    <a:t> </a:t>
                  </a:r>
                </a:p>
              </p:txBody>
            </p:sp>
          </mc:Fallback>
        </mc:AlternateContent>
      </p:grpSp>
      <p:grpSp>
        <p:nvGrpSpPr>
          <p:cNvPr id="51" name="群組 50"/>
          <p:cNvGrpSpPr/>
          <p:nvPr/>
        </p:nvGrpSpPr>
        <p:grpSpPr>
          <a:xfrm>
            <a:off x="2715747" y="1768389"/>
            <a:ext cx="2695344" cy="1853016"/>
            <a:chOff x="2434401" y="1857854"/>
            <a:chExt cx="2695344" cy="1853016"/>
          </a:xfrm>
        </p:grpSpPr>
        <mc:AlternateContent xmlns:mc="http://schemas.openxmlformats.org/markup-compatibility/2006" xmlns:a14="http://schemas.microsoft.com/office/drawing/2010/main">
          <mc:Choice Requires="a14">
            <p:sp>
              <p:nvSpPr>
                <p:cNvPr id="31" name="矩形 30"/>
                <p:cNvSpPr/>
                <p:nvPr/>
              </p:nvSpPr>
              <p:spPr>
                <a:xfrm>
                  <a:off x="2434401" y="2948930"/>
                  <a:ext cx="2671052" cy="761940"/>
                </a:xfrm>
                <a:prstGeom prst="rect">
                  <a:avLst/>
                </a:prstGeom>
              </p:spPr>
              <p:txBody>
                <a:bodyPr wrap="none">
                  <a:spAutoFit/>
                </a:bodyPr>
                <a:lstStyle/>
                <a:p>
                  <a14:m>
                    <m:oMath xmlns:m="http://schemas.openxmlformats.org/officeDocument/2006/math">
                      <m:f>
                        <m:fPr>
                          <m:ctrlPr>
                            <a:rPr lang="en-US" altLang="zh-TW" i="1" smtClean="0">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𝑛</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i="1">
                                  <a:latin typeface="Cambria Math" panose="02040503050406030204" pitchFamily="18" charset="0"/>
                                </a:rPr>
                                <m:t>)</m:t>
                              </m:r>
                            </m:e>
                            <m:sup>
                              <m:r>
                                <a:rPr lang="en-US" altLang="zh-TW" i="1">
                                  <a:latin typeface="Cambria Math" panose="02040503050406030204" pitchFamily="18" charset="0"/>
                                </a:rPr>
                                <m:t>𝑇</m:t>
                              </m:r>
                            </m:sup>
                          </m:sSup>
                        </m:e>
                      </m:nary>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i="1">
                          <a:latin typeface="Cambria Math" panose="02040503050406030204" pitchFamily="18" charset="0"/>
                        </a:rPr>
                        <m:t>)</m:t>
                      </m:r>
                    </m:oMath>
                  </a14:m>
                  <a:r>
                    <a:rPr lang="en-US" altLang="zh-TW" dirty="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cs typeface="Times New Roman" panose="02020603050405020304" pitchFamily="18" charset="0"/>
                  </a:endParaRPr>
                </a:p>
                <a:p>
                  <a:r>
                    <a:rPr lang="en-US" altLang="zh-TW" dirty="0"/>
                    <a:t>(</a:t>
                  </a:r>
                  <a:r>
                    <a:rPr lang="en-US" altLang="zh-TW" dirty="0">
                      <a:latin typeface="Times New Roman" panose="02020603050405020304" pitchFamily="18" charset="0"/>
                      <a:cs typeface="Times New Roman" panose="02020603050405020304" pitchFamily="18" charset="0"/>
                    </a:rPr>
                    <a:t>size:</a:t>
                  </a:r>
                  <a:r>
                    <a:rPr lang="en-US" altLang="zh-TW" dirty="0"/>
                    <a:t> </a:t>
                  </a:r>
                  <a14:m>
                    <m:oMath xmlns:m="http://schemas.openxmlformats.org/officeDocument/2006/math">
                      <m:r>
                        <a:rPr lang="en-US" altLang="zh-TW" b="0" i="1" smtClean="0">
                          <a:solidFill>
                            <a:srgbClr val="FF0000"/>
                          </a:solidFill>
                          <a:latin typeface="Cambria Math" panose="02040503050406030204" pitchFamily="18" charset="0"/>
                          <a:ea typeface="Cambria Math" panose="02040503050406030204" pitchFamily="18" charset="0"/>
                        </a:rPr>
                        <m:t>𝑞</m:t>
                      </m:r>
                      <m:r>
                        <a:rPr lang="en-US" altLang="zh-TW" i="1">
                          <a:solidFill>
                            <a:srgbClr val="FF0000"/>
                          </a:solidFill>
                          <a:latin typeface="Cambria Math" panose="02040503050406030204" pitchFamily="18" charset="0"/>
                          <a:ea typeface="Cambria Math" panose="02040503050406030204" pitchFamily="18" charset="0"/>
                        </a:rPr>
                        <m:t>×</m:t>
                      </m:r>
                      <m:r>
                        <a:rPr lang="en-US" altLang="zh-TW" b="0" i="1" smtClean="0">
                          <a:solidFill>
                            <a:srgbClr val="FF0000"/>
                          </a:solidFill>
                          <a:latin typeface="Cambria Math" panose="02040503050406030204" pitchFamily="18" charset="0"/>
                          <a:ea typeface="Cambria Math" panose="02040503050406030204" pitchFamily="18" charset="0"/>
                        </a:rPr>
                        <m:t>𝑞</m:t>
                      </m:r>
                    </m:oMath>
                  </a14:m>
                  <a:r>
                    <a:rPr lang="en-US" altLang="zh-TW" dirty="0" smtClean="0"/>
                    <a:t>)</a:t>
                  </a:r>
                  <a:endParaRPr lang="zh-TW"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2434401" y="2948930"/>
                  <a:ext cx="2671052" cy="761940"/>
                </a:xfrm>
                <a:prstGeom prst="rect">
                  <a:avLst/>
                </a:prstGeom>
                <a:blipFill>
                  <a:blip r:embed="rId20"/>
                  <a:stretch>
                    <a:fillRect l="-7306" t="-50400" r="-1598" b="-464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2458693" y="2196606"/>
                  <a:ext cx="2671052" cy="1038939"/>
                </a:xfrm>
                <a:prstGeom prst="rect">
                  <a:avLst/>
                </a:prstGeom>
              </p:spPr>
              <p:txBody>
                <a:bodyPr wrap="none">
                  <a:spAutoFit/>
                </a:bodyPr>
                <a:lstStyle/>
                <a:p>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𝑛</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i="1">
                              <a:latin typeface="Cambria Math" panose="02040503050406030204" pitchFamily="18" charset="0"/>
                            </a:rPr>
                            <m:t>)</m:t>
                          </m:r>
                        </m:e>
                      </m:nary>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i="1">
                              <a:latin typeface="Cambria Math" panose="02040503050406030204" pitchFamily="18" charset="0"/>
                            </a:rPr>
                            <m:t>)</m:t>
                          </m:r>
                        </m:e>
                        <m:sup>
                          <m:r>
                            <a:rPr lang="en-US" altLang="zh-TW" i="1">
                              <a:latin typeface="Cambria Math" panose="02040503050406030204" pitchFamily="18" charset="0"/>
                            </a:rPr>
                            <m:t>𝑇</m:t>
                          </m:r>
                        </m:sup>
                      </m:sSup>
                    </m:oMath>
                  </a14:m>
                  <a:r>
                    <a:rPr lang="en-US" altLang="zh-TW" dirty="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cs typeface="Times New Roman" panose="02020603050405020304" pitchFamily="18" charset="0"/>
                  </a:endParaRPr>
                </a:p>
                <a:p>
                  <a:r>
                    <a:rPr lang="en-US" altLang="zh-TW" dirty="0"/>
                    <a:t>(</a:t>
                  </a:r>
                  <a:r>
                    <a:rPr lang="en-US" altLang="zh-TW" dirty="0">
                      <a:latin typeface="Times New Roman" panose="02020603050405020304" pitchFamily="18" charset="0"/>
                      <a:cs typeface="Times New Roman" panose="02020603050405020304" pitchFamily="18" charset="0"/>
                    </a:rPr>
                    <a:t>size:</a:t>
                  </a:r>
                  <a:r>
                    <a:rPr lang="en-US" altLang="zh-TW" dirty="0"/>
                    <a:t> </a:t>
                  </a:r>
                  <a14:m>
                    <m:oMath xmlns:m="http://schemas.openxmlformats.org/officeDocument/2006/math">
                      <m:r>
                        <a:rPr lang="en-US" altLang="zh-TW" i="1">
                          <a:solidFill>
                            <a:srgbClr val="FF0000"/>
                          </a:solidFill>
                          <a:latin typeface="Cambria Math" panose="02040503050406030204" pitchFamily="18" charset="0"/>
                        </a:rPr>
                        <m:t>𝑝</m:t>
                      </m:r>
                      <m:r>
                        <a:rPr lang="en-US" altLang="zh-TW" i="1">
                          <a:solidFill>
                            <a:srgbClr val="FF0000"/>
                          </a:solidFill>
                          <a:latin typeface="Cambria Math" panose="02040503050406030204" pitchFamily="18" charset="0"/>
                          <a:ea typeface="Cambria Math" panose="02040503050406030204" pitchFamily="18" charset="0"/>
                        </a:rPr>
                        <m:t>×</m:t>
                      </m:r>
                      <m:r>
                        <a:rPr lang="en-US" altLang="zh-TW" i="1">
                          <a:solidFill>
                            <a:srgbClr val="FF0000"/>
                          </a:solidFill>
                          <a:latin typeface="Cambria Math" panose="02040503050406030204" pitchFamily="18" charset="0"/>
                          <a:ea typeface="Cambria Math" panose="02040503050406030204" pitchFamily="18" charset="0"/>
                        </a:rPr>
                        <m:t>𝑝</m:t>
                      </m:r>
                    </m:oMath>
                  </a14:m>
                  <a:r>
                    <a:rPr lang="en-US" altLang="zh-TW" dirty="0"/>
                    <a:t>)</a:t>
                  </a:r>
                  <a:endParaRPr lang="zh-TW" altLang="en-US" dirty="0"/>
                </a:p>
                <a:p>
                  <a:endParaRPr lang="zh-TW"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2458693" y="2196606"/>
                  <a:ext cx="2671052" cy="1038939"/>
                </a:xfrm>
                <a:prstGeom prst="rect">
                  <a:avLst/>
                </a:prstGeom>
                <a:blipFill>
                  <a:blip r:embed="rId21"/>
                  <a:stretch>
                    <a:fillRect l="-7306" t="-36842" b="-70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3267064" y="1857854"/>
                  <a:ext cx="10057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𝐻𝑂𝑆𝑉𝐷</m:t>
                        </m:r>
                      </m:oMath>
                    </m:oMathPara>
                  </a14:m>
                  <a:endParaRPr lang="zh-TW"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3267064" y="1857854"/>
                  <a:ext cx="1005725" cy="369332"/>
                </a:xfrm>
                <a:prstGeom prst="rect">
                  <a:avLst/>
                </a:prstGeom>
                <a:blipFill>
                  <a:blip r:embed="rId22"/>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 name="矩形 6"/>
              <p:cNvSpPr/>
              <p:nvPr/>
            </p:nvSpPr>
            <p:spPr>
              <a:xfrm>
                <a:off x="3229809" y="4058354"/>
                <a:ext cx="396904" cy="3787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a:solidFill>
                                <a:srgbClr val="00B050"/>
                              </a:solidFill>
                              <a:latin typeface="Cambria Math" panose="02040503050406030204" pitchFamily="18" charset="0"/>
                            </a:rPr>
                          </m:ctrlPr>
                        </m:accPr>
                        <m:e>
                          <m:r>
                            <a:rPr lang="en-US" altLang="zh-TW" i="1">
                              <a:solidFill>
                                <a:srgbClr val="00B050"/>
                              </a:solidFill>
                              <a:latin typeface="Cambria Math" panose="02040503050406030204" pitchFamily="18" charset="0"/>
                            </a:rPr>
                            <m:t>𝐴</m:t>
                          </m:r>
                        </m:e>
                      </m:acc>
                    </m:oMath>
                  </m:oMathPara>
                </a14:m>
                <a:endParaRPr lang="zh-TW"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229809" y="4058354"/>
                <a:ext cx="396904" cy="378758"/>
              </a:xfrm>
              <a:prstGeom prst="rect">
                <a:avLst/>
              </a:prstGeom>
              <a:blipFill>
                <a:blip r:embed="rId23"/>
                <a:stretch>
                  <a:fillRect t="-6452" r="-2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707302" y="4077072"/>
                <a:ext cx="407291" cy="3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a:solidFill>
                                <a:srgbClr val="00B050"/>
                              </a:solidFill>
                              <a:latin typeface="Cambria Math" panose="02040503050406030204" pitchFamily="18" charset="0"/>
                            </a:rPr>
                          </m:ctrlPr>
                        </m:accPr>
                        <m:e>
                          <m:r>
                            <a:rPr lang="en-US" altLang="zh-TW" i="1">
                              <a:solidFill>
                                <a:srgbClr val="00B050"/>
                              </a:solidFill>
                              <a:latin typeface="Cambria Math" panose="02040503050406030204" pitchFamily="18" charset="0"/>
                            </a:rPr>
                            <m:t>𝐵</m:t>
                          </m:r>
                        </m:e>
                      </m:acc>
                    </m:oMath>
                  </m:oMathPara>
                </a14:m>
                <a:endParaRPr lang="zh-TW"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707302" y="4077072"/>
                <a:ext cx="407291" cy="376770"/>
              </a:xfrm>
              <a:prstGeom prst="rect">
                <a:avLst/>
              </a:prstGeom>
              <a:blipFill>
                <a:blip r:embed="rId24"/>
                <a:stretch>
                  <a:fillRect r="-119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516693" y="4009203"/>
                <a:ext cx="40479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a:solidFill>
                                <a:srgbClr val="FF0000"/>
                              </a:solidFill>
                              <a:latin typeface="Cambria Math" panose="02040503050406030204" pitchFamily="18" charset="0"/>
                            </a:rPr>
                          </m:ctrlPr>
                        </m:accPr>
                        <m:e>
                          <m:r>
                            <a:rPr lang="en-US" altLang="zh-TW" i="1">
                              <a:solidFill>
                                <a:srgbClr val="FF0000"/>
                              </a:solidFill>
                              <a:latin typeface="Cambria Math" panose="02040503050406030204" pitchFamily="18" charset="0"/>
                            </a:rPr>
                            <m:t>𝐺</m:t>
                          </m:r>
                        </m:e>
                      </m:acc>
                    </m:oMath>
                  </m:oMathPara>
                </a14:m>
                <a:endParaRPr lang="zh-TW"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7516693" y="4009203"/>
                <a:ext cx="404790" cy="378630"/>
              </a:xfrm>
              <a:prstGeom prst="rect">
                <a:avLst/>
              </a:prstGeom>
              <a:blipFill>
                <a:blip r:embed="rId25"/>
                <a:stretch>
                  <a:fillRect r="-151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095061" y="4648059"/>
                <a:ext cx="372217" cy="3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az-Cyrl-AZ" altLang="zh-TW" i="1">
                              <a:latin typeface="Cambria Math" panose="02040503050406030204" pitchFamily="18" charset="0"/>
                            </a:rPr>
                            <m:t>Г</m:t>
                          </m:r>
                        </m:e>
                      </m:acc>
                    </m:oMath>
                  </m:oMathPara>
                </a14:m>
                <a:endParaRPr lang="zh-TW"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095061" y="4648059"/>
                <a:ext cx="372217" cy="376770"/>
              </a:xfrm>
              <a:prstGeom prst="rect">
                <a:avLst/>
              </a:prstGeom>
              <a:blipFill>
                <a:blip r:embed="rId26"/>
                <a:stretch>
                  <a:fillRect r="-49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10600576" y="5219587"/>
                <a:ext cx="1058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𝑂</m:t>
                      </m:r>
                      <m:r>
                        <a:rPr lang="en-US" altLang="zh-TW" i="1" dirty="0" smtClean="0">
                          <a:latin typeface="Cambria Math" panose="02040503050406030204" pitchFamily="18" charset="0"/>
                          <a:cs typeface="Times New Roman" panose="02020603050405020304" pitchFamily="18" charset="0"/>
                        </a:rPr>
                        <m:t>(</m:t>
                      </m:r>
                      <m:sSup>
                        <m:sSupPr>
                          <m:ctrlPr>
                            <a:rPr lang="en-US" altLang="zh-TW" i="1" dirty="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11</m:t>
                          </m:r>
                        </m:sup>
                      </m:sSup>
                      <m:r>
                        <a:rPr lang="en-US" altLang="zh-TW" i="1" dirty="0">
                          <a:latin typeface="Cambria Math" panose="02040503050406030204" pitchFamily="18" charset="0"/>
                          <a:cs typeface="Times New Roman" panose="02020603050405020304" pitchFamily="18" charset="0"/>
                        </a:rPr>
                        <m:t>)</m:t>
                      </m:r>
                    </m:oMath>
                  </m:oMathPara>
                </a14:m>
                <a:endParaRPr lang="zh-TW" altLang="en-US" dirty="0"/>
              </a:p>
            </p:txBody>
          </p:sp>
        </mc:Choice>
        <mc:Fallback xmlns="">
          <p:sp>
            <p:nvSpPr>
              <p:cNvPr id="47" name="矩形 46"/>
              <p:cNvSpPr>
                <a:spLocks noRot="1" noChangeAspect="1" noMove="1" noResize="1" noEditPoints="1" noAdjustHandles="1" noChangeArrowheads="1" noChangeShapeType="1" noTextEdit="1"/>
              </p:cNvSpPr>
              <p:nvPr/>
            </p:nvSpPr>
            <p:spPr>
              <a:xfrm>
                <a:off x="10600576" y="5219587"/>
                <a:ext cx="1058944" cy="369332"/>
              </a:xfrm>
              <a:prstGeom prst="rect">
                <a:avLst/>
              </a:prstGeom>
              <a:blipFill>
                <a:blip r:embed="rId27"/>
                <a:stretch>
                  <a:fillRect b="-14754"/>
                </a:stretch>
              </a:blipFill>
            </p:spPr>
            <p:txBody>
              <a:bodyPr/>
              <a:lstStyle/>
              <a:p>
                <a:r>
                  <a:rPr lang="zh-TW" altLang="en-US">
                    <a:noFill/>
                  </a:rPr>
                  <a:t> </a:t>
                </a:r>
              </a:p>
            </p:txBody>
          </p:sp>
        </mc:Fallback>
      </mc:AlternateContent>
      <p:sp>
        <p:nvSpPr>
          <p:cNvPr id="53" name="矩形 52"/>
          <p:cNvSpPr/>
          <p:nvPr/>
        </p:nvSpPr>
        <p:spPr>
          <a:xfrm>
            <a:off x="104268" y="5119358"/>
            <a:ext cx="633507" cy="369332"/>
          </a:xfrm>
          <a:prstGeom prst="rect">
            <a:avLst/>
          </a:prstGeom>
        </p:spPr>
        <p:txBody>
          <a:bodyPr wrap="none">
            <a:spAutoFit/>
          </a:bodyPr>
          <a:lstStyle/>
          <a:p>
            <a:r>
              <a:rPr lang="en-US" altLang="zh-TW" dirty="0" smtClean="0">
                <a:latin typeface="+mj-lt"/>
              </a:rPr>
              <a:t>PCA</a:t>
            </a:r>
            <a:endParaRPr lang="zh-TW" altLang="en-US" dirty="0">
              <a:latin typeface="+mj-lt"/>
            </a:endParaRPr>
          </a:p>
        </p:txBody>
      </p:sp>
      <mc:AlternateContent xmlns:mc="http://schemas.openxmlformats.org/markup-compatibility/2006">
        <mc:Choice xmlns:a14="http://schemas.microsoft.com/office/drawing/2010/main" Requires="a14">
          <p:sp>
            <p:nvSpPr>
              <p:cNvPr id="9" name="矩形 8"/>
              <p:cNvSpPr/>
              <p:nvPr/>
            </p:nvSpPr>
            <p:spPr>
              <a:xfrm>
                <a:off x="5802297" y="2863665"/>
                <a:ext cx="468013" cy="37677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b>
                          <m:r>
                            <a:rPr lang="en-US" altLang="zh-TW" i="1">
                              <a:latin typeface="Cambria Math" panose="02040503050406030204" pitchFamily="18" charset="0"/>
                            </a:rPr>
                            <m:t>𝑖</m:t>
                          </m:r>
                        </m:sub>
                      </m:sSub>
                    </m:oMath>
                  </m:oMathPara>
                </a14:m>
                <a:endParaRPr lang="zh-TW" altLang="en-US" dirty="0"/>
              </a:p>
            </p:txBody>
          </p:sp>
        </mc:Choice>
        <mc:Fallback>
          <p:sp>
            <p:nvSpPr>
              <p:cNvPr id="9" name="矩形 8"/>
              <p:cNvSpPr>
                <a:spLocks noRot="1" noChangeAspect="1" noMove="1" noResize="1" noEditPoints="1" noAdjustHandles="1" noChangeArrowheads="1" noChangeShapeType="1" noTextEdit="1"/>
              </p:cNvSpPr>
              <p:nvPr/>
            </p:nvSpPr>
            <p:spPr>
              <a:xfrm>
                <a:off x="5802297" y="2863665"/>
                <a:ext cx="468013" cy="376770"/>
              </a:xfrm>
              <a:prstGeom prst="rect">
                <a:avLst/>
              </a:prstGeom>
              <a:blipFill>
                <a:blip r:embed="rId28"/>
                <a:stretch>
                  <a:fillRect r="-7792" b="-322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6985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34" grpId="0"/>
      <p:bldP spid="39" grpId="0"/>
      <p:bldP spid="40" grpId="0"/>
      <p:bldP spid="42" grpId="0"/>
      <p:bldP spid="12" grpId="0"/>
      <p:bldP spid="13" grpId="0"/>
      <p:bldP spid="47" grpId="0"/>
      <p:bldP spid="5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Synthetic Data</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10887000" cy="4937760"/>
              </a:xfrm>
            </p:spPr>
            <p:txBody>
              <a:bodyPr/>
              <a:lstStyle/>
              <a:p>
                <a:pPr marL="514350" indent="-514350">
                  <a:buFont typeface="+mj-lt"/>
                  <a:buAutoNum type="arabicPeriod"/>
                </a:pPr>
                <a:r>
                  <a:rPr lang="en-US" altLang="zh-TW" sz="2200" dirty="0" smtClean="0">
                    <a:latin typeface="Times New Roman" panose="02020603050405020304" pitchFamily="18" charset="0"/>
                    <a:cs typeface="Times New Roman" panose="02020603050405020304" pitchFamily="18" charset="0"/>
                  </a:rPr>
                  <a:t>Uniform </a:t>
                </a:r>
                <a:r>
                  <a:rPr lang="en-US" altLang="zh-TW" sz="2200" dirty="0" smtClean="0">
                    <a:latin typeface="Times New Roman" panose="02020603050405020304" pitchFamily="18" charset="0"/>
                    <a:cs typeface="Times New Roman" panose="02020603050405020304" pitchFamily="18" charset="0"/>
                  </a:rPr>
                  <a:t>project 3D map to 50 orientations to obtain 50 projected images</a:t>
                </a:r>
              </a:p>
              <a:p>
                <a:pPr marL="514350" indent="-514350">
                  <a:buFont typeface="+mj-lt"/>
                  <a:buAutoNum type="arabicPeriod"/>
                </a:pPr>
                <a:r>
                  <a:rPr lang="en-US" altLang="zh-TW" sz="2200" dirty="0" smtClean="0">
                    <a:latin typeface="Times New Roman" panose="02020603050405020304" pitchFamily="18" charset="0"/>
                    <a:cs typeface="Times New Roman" panose="02020603050405020304" pitchFamily="18" charset="0"/>
                  </a:rPr>
                  <a:t>Duplicate each projected images 100 times</a:t>
                </a:r>
              </a:p>
              <a:p>
                <a:pPr lvl="1"/>
                <a:r>
                  <a:rPr lang="en-US" altLang="zh-TW" sz="1800" dirty="0" smtClean="0">
                    <a:latin typeface="Times New Roman" panose="02020603050405020304" pitchFamily="18" charset="0"/>
                    <a:cs typeface="Times New Roman" panose="02020603050405020304" pitchFamily="18" charset="0"/>
                  </a:rPr>
                  <a:t>Convoluted each images with CTF functions </a:t>
                </a:r>
              </a:p>
              <a:p>
                <a:pPr marL="514350" indent="-514350">
                  <a:buFont typeface="+mj-lt"/>
                  <a:buAutoNum type="arabicPeriod"/>
                </a:pPr>
                <a:r>
                  <a:rPr lang="en-US" altLang="zh-TW" sz="2200" dirty="0" smtClean="0">
                    <a:latin typeface="Times New Roman" panose="02020603050405020304" pitchFamily="18" charset="0"/>
                    <a:cs typeface="Times New Roman" panose="02020603050405020304" pitchFamily="18" charset="0"/>
                  </a:rPr>
                  <a:t>Add </a:t>
                </a:r>
                <a:r>
                  <a:rPr lang="en-US" altLang="zh-TW" sz="2200" dirty="0" err="1" smtClean="0">
                    <a:latin typeface="Times New Roman" panose="02020603050405020304" pitchFamily="18" charset="0"/>
                    <a:cs typeface="Times New Roman" panose="02020603050405020304" pitchFamily="18" charset="0"/>
                  </a:rPr>
                  <a:t>i.i.d</a:t>
                </a:r>
                <a:r>
                  <a:rPr lang="en-US" altLang="zh-TW" sz="2200" dirty="0" smtClean="0">
                    <a:latin typeface="Times New Roman" panose="02020603050405020304" pitchFamily="18" charset="0"/>
                    <a:cs typeface="Times New Roman" panose="02020603050405020304" pitchFamily="18" charset="0"/>
                  </a:rPr>
                  <a:t> Gaussian Noise to the 5000 images </a:t>
                </a:r>
              </a:p>
              <a:p>
                <a:pPr marL="514350" indent="-514350">
                  <a:buFont typeface="+mj-lt"/>
                  <a:buAutoNum type="arabicPeriod"/>
                </a:pPr>
                <a:r>
                  <a:rPr lang="en-US" altLang="zh-TW" sz="2200" dirty="0" smtClean="0">
                    <a:latin typeface="Times New Roman" panose="02020603050405020304" pitchFamily="18" charset="0"/>
                    <a:cs typeface="Times New Roman" panose="02020603050405020304" pitchFamily="18" charset="0"/>
                  </a:rPr>
                  <a:t>Perform PCA, MPCA, 2SDR with </a:t>
                </a:r>
                <a:endParaRPr lang="en-US" altLang="zh-TW" sz="2200" i="1" dirty="0" smtClean="0">
                  <a:latin typeface="Cambria Math" panose="02040503050406030204" pitchFamily="18" charset="0"/>
                </a:endParaRPr>
              </a:p>
              <a:p>
                <a:pPr lvl="1"/>
                <a14:m>
                  <m:oMath xmlns:m="http://schemas.openxmlformats.org/officeDocument/2006/math">
                    <m:r>
                      <a:rPr lang="en-US" altLang="zh-TW" sz="1800" i="1" dirty="0">
                        <a:latin typeface="Cambria Math" panose="02040503050406030204" pitchFamily="18" charset="0"/>
                      </a:rPr>
                      <m:t>𝑝</m:t>
                    </m:r>
                    <m:r>
                      <a:rPr lang="en-US" altLang="zh-TW" sz="1800" i="1" dirty="0">
                        <a:latin typeface="Cambria Math" panose="02040503050406030204" pitchFamily="18" charset="0"/>
                      </a:rPr>
                      <m:t> =130,  </m:t>
                    </m:r>
                    <m:r>
                      <a:rPr lang="en-US" altLang="zh-TW" sz="1800" i="1" dirty="0">
                        <a:latin typeface="Cambria Math" panose="02040503050406030204" pitchFamily="18" charset="0"/>
                      </a:rPr>
                      <m:t>𝑞</m:t>
                    </m:r>
                    <m:r>
                      <a:rPr lang="en-US" altLang="zh-TW" sz="1800" i="1" dirty="0">
                        <a:latin typeface="Cambria Math" panose="02040503050406030204" pitchFamily="18" charset="0"/>
                      </a:rPr>
                      <m:t> =130,  </m:t>
                    </m:r>
                    <m:r>
                      <a:rPr lang="en-US" altLang="zh-TW" sz="1800" i="1" dirty="0">
                        <a:latin typeface="Cambria Math" panose="02040503050406030204" pitchFamily="18" charset="0"/>
                      </a:rPr>
                      <m:t>𝑛</m:t>
                    </m:r>
                    <m:r>
                      <a:rPr lang="en-US" altLang="zh-TW" sz="1800" i="1" dirty="0">
                        <a:latin typeface="Cambria Math" panose="02040503050406030204" pitchFamily="18" charset="0"/>
                      </a:rPr>
                      <m:t>=5000, </m:t>
                    </m:r>
                    <m:sSub>
                      <m:sSubPr>
                        <m:ctrlPr>
                          <a:rPr lang="en-US" altLang="zh-TW" sz="1800" i="1" dirty="0">
                            <a:latin typeface="Cambria Math" panose="02040503050406030204" pitchFamily="18" charset="0"/>
                          </a:rPr>
                        </m:ctrlPr>
                      </m:sSubPr>
                      <m:e>
                        <m:r>
                          <a:rPr lang="en-US" altLang="zh-TW" sz="1800" i="1" dirty="0">
                            <a:latin typeface="Cambria Math" panose="02040503050406030204" pitchFamily="18" charset="0"/>
                          </a:rPr>
                          <m:t> </m:t>
                        </m:r>
                        <m:r>
                          <a:rPr lang="en-US" altLang="zh-TW" sz="1800" i="1" dirty="0">
                            <a:latin typeface="Cambria Math" panose="02040503050406030204" pitchFamily="18" charset="0"/>
                          </a:rPr>
                          <m:t>𝑝</m:t>
                        </m:r>
                      </m:e>
                      <m:sub>
                        <m:r>
                          <a:rPr lang="en-US" altLang="zh-TW" sz="1800" i="1" dirty="0">
                            <a:latin typeface="Cambria Math" panose="02040503050406030204" pitchFamily="18" charset="0"/>
                          </a:rPr>
                          <m:t>0</m:t>
                        </m:r>
                      </m:sub>
                    </m:sSub>
                    <m:r>
                      <a:rPr lang="en-US" altLang="zh-TW" sz="1800" i="1" dirty="0">
                        <a:latin typeface="Cambria Math" panose="02040503050406030204" pitchFamily="18" charset="0"/>
                      </a:rPr>
                      <m:t>=25,  </m:t>
                    </m:r>
                    <m:sSub>
                      <m:sSubPr>
                        <m:ctrlPr>
                          <a:rPr lang="en-US" altLang="zh-TW" sz="1800" i="1" dirty="0">
                            <a:latin typeface="Cambria Math" panose="02040503050406030204" pitchFamily="18" charset="0"/>
                          </a:rPr>
                        </m:ctrlPr>
                      </m:sSubPr>
                      <m:e>
                        <m:r>
                          <a:rPr lang="en-US" altLang="zh-TW" sz="1800" i="1" dirty="0">
                            <a:latin typeface="Cambria Math" panose="02040503050406030204" pitchFamily="18" charset="0"/>
                          </a:rPr>
                          <m:t> </m:t>
                        </m:r>
                        <m:r>
                          <a:rPr lang="en-US" altLang="zh-TW" sz="1800" i="1" dirty="0">
                            <a:latin typeface="Cambria Math" panose="02040503050406030204" pitchFamily="18" charset="0"/>
                          </a:rPr>
                          <m:t>𝑞</m:t>
                        </m:r>
                      </m:e>
                      <m:sub>
                        <m:r>
                          <a:rPr lang="en-US" altLang="zh-TW" sz="1800" i="1" dirty="0">
                            <a:latin typeface="Cambria Math" panose="02040503050406030204" pitchFamily="18" charset="0"/>
                          </a:rPr>
                          <m:t>0</m:t>
                        </m:r>
                      </m:sub>
                    </m:sSub>
                    <m:r>
                      <a:rPr lang="en-US" altLang="zh-TW" sz="1800" i="1" dirty="0">
                        <a:latin typeface="Cambria Math" panose="02040503050406030204" pitchFamily="18" charset="0"/>
                      </a:rPr>
                      <m:t>=25,  </m:t>
                    </m:r>
                    <m:r>
                      <a:rPr lang="en-US" altLang="zh-TW" sz="1800" i="1" dirty="0">
                        <a:latin typeface="Cambria Math" panose="02040503050406030204" pitchFamily="18" charset="0"/>
                      </a:rPr>
                      <m:t>𝑟</m:t>
                    </m:r>
                    <m:r>
                      <a:rPr lang="en-US" altLang="zh-TW" sz="1800" i="1" dirty="0">
                        <a:latin typeface="Cambria Math" panose="02040503050406030204" pitchFamily="18" charset="0"/>
                      </a:rPr>
                      <m:t>=20</m:t>
                    </m:r>
                  </m:oMath>
                </a14:m>
                <a:endParaRPr lang="zh-TW" altLang="en-US" sz="1800" dirty="0"/>
              </a:p>
              <a:p>
                <a:pPr marL="514350" indent="-514350">
                  <a:buFont typeface="+mj-lt"/>
                  <a:buAutoNum type="arabicPeriod"/>
                </a:pPr>
                <a:endParaRPr lang="zh-TW" altLang="en-US" sz="2200"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10887000" cy="4937760"/>
              </a:xfrm>
              <a:blipFill>
                <a:blip r:embed="rId3"/>
                <a:stretch>
                  <a:fillRect l="-280" t="-864"/>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16</a:t>
            </a:fld>
            <a:endParaRPr lang="zh-TW" altLang="en-US" dirty="0"/>
          </a:p>
        </p:txBody>
      </p:sp>
      <p:pic>
        <p:nvPicPr>
          <p:cNvPr id="5" name="Picture 2" descr="Overview of EMD-10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8552" y="4734569"/>
            <a:ext cx="1368152" cy="1368152"/>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群組 52"/>
          <p:cNvGrpSpPr/>
          <p:nvPr/>
        </p:nvGrpSpPr>
        <p:grpSpPr>
          <a:xfrm>
            <a:off x="7064058" y="4116548"/>
            <a:ext cx="788686" cy="824620"/>
            <a:chOff x="7064058" y="4116548"/>
            <a:chExt cx="788686" cy="824620"/>
          </a:xfrm>
        </p:grpSpPr>
        <p:pic>
          <p:nvPicPr>
            <p:cNvPr id="39" name="圖片 38"/>
            <p:cNvPicPr>
              <a:picLocks noChangeAspect="1"/>
            </p:cNvPicPr>
            <p:nvPr/>
          </p:nvPicPr>
          <p:blipFill>
            <a:blip r:embed="rId5"/>
            <a:stretch>
              <a:fillRect/>
            </a:stretch>
          </p:blipFill>
          <p:spPr>
            <a:xfrm>
              <a:off x="7218323" y="4116548"/>
              <a:ext cx="634421" cy="629221"/>
            </a:xfrm>
            <a:prstGeom prst="rect">
              <a:avLst/>
            </a:prstGeom>
          </p:spPr>
        </p:pic>
        <p:pic>
          <p:nvPicPr>
            <p:cNvPr id="38" name="圖片 37"/>
            <p:cNvPicPr>
              <a:picLocks noChangeAspect="1"/>
            </p:cNvPicPr>
            <p:nvPr/>
          </p:nvPicPr>
          <p:blipFill>
            <a:blip r:embed="rId5"/>
            <a:stretch>
              <a:fillRect/>
            </a:stretch>
          </p:blipFill>
          <p:spPr>
            <a:xfrm>
              <a:off x="7132021" y="4219803"/>
              <a:ext cx="634421" cy="629221"/>
            </a:xfrm>
            <a:prstGeom prst="rect">
              <a:avLst/>
            </a:prstGeom>
          </p:spPr>
        </p:pic>
        <p:pic>
          <p:nvPicPr>
            <p:cNvPr id="8" name="圖片 7"/>
            <p:cNvPicPr>
              <a:picLocks noChangeAspect="1"/>
            </p:cNvPicPr>
            <p:nvPr/>
          </p:nvPicPr>
          <p:blipFill>
            <a:blip r:embed="rId5"/>
            <a:stretch>
              <a:fillRect/>
            </a:stretch>
          </p:blipFill>
          <p:spPr>
            <a:xfrm>
              <a:off x="7064058" y="4311947"/>
              <a:ext cx="634421" cy="629221"/>
            </a:xfrm>
            <a:prstGeom prst="rect">
              <a:avLst/>
            </a:prstGeom>
          </p:spPr>
        </p:pic>
      </p:grpSp>
      <p:grpSp>
        <p:nvGrpSpPr>
          <p:cNvPr id="46" name="群組 45"/>
          <p:cNvGrpSpPr/>
          <p:nvPr/>
        </p:nvGrpSpPr>
        <p:grpSpPr>
          <a:xfrm>
            <a:off x="8616280" y="4045885"/>
            <a:ext cx="834256" cy="905413"/>
            <a:chOff x="8616280" y="4045885"/>
            <a:chExt cx="834256" cy="905413"/>
          </a:xfrm>
        </p:grpSpPr>
        <p:pic>
          <p:nvPicPr>
            <p:cNvPr id="45" name="圖片 44"/>
            <p:cNvPicPr>
              <a:picLocks noChangeAspect="1"/>
            </p:cNvPicPr>
            <p:nvPr/>
          </p:nvPicPr>
          <p:blipFill>
            <a:blip r:embed="rId6"/>
            <a:stretch>
              <a:fillRect/>
            </a:stretch>
          </p:blipFill>
          <p:spPr>
            <a:xfrm>
              <a:off x="8811185" y="4045885"/>
              <a:ext cx="639351" cy="639351"/>
            </a:xfrm>
            <a:prstGeom prst="rect">
              <a:avLst/>
            </a:prstGeom>
          </p:spPr>
        </p:pic>
        <p:pic>
          <p:nvPicPr>
            <p:cNvPr id="44" name="圖片 43"/>
            <p:cNvPicPr>
              <a:picLocks noChangeAspect="1"/>
            </p:cNvPicPr>
            <p:nvPr/>
          </p:nvPicPr>
          <p:blipFill>
            <a:blip r:embed="rId6"/>
            <a:stretch>
              <a:fillRect/>
            </a:stretch>
          </p:blipFill>
          <p:spPr>
            <a:xfrm>
              <a:off x="8724883" y="4183787"/>
              <a:ext cx="639351" cy="639351"/>
            </a:xfrm>
            <a:prstGeom prst="rect">
              <a:avLst/>
            </a:prstGeom>
          </p:spPr>
        </p:pic>
        <p:pic>
          <p:nvPicPr>
            <p:cNvPr id="9" name="圖片 8"/>
            <p:cNvPicPr>
              <a:picLocks noChangeAspect="1"/>
            </p:cNvPicPr>
            <p:nvPr/>
          </p:nvPicPr>
          <p:blipFill>
            <a:blip r:embed="rId6"/>
            <a:stretch>
              <a:fillRect/>
            </a:stretch>
          </p:blipFill>
          <p:spPr>
            <a:xfrm>
              <a:off x="8616280" y="4311947"/>
              <a:ext cx="639351" cy="639351"/>
            </a:xfrm>
            <a:prstGeom prst="rect">
              <a:avLst/>
            </a:prstGeom>
          </p:spPr>
        </p:pic>
      </p:grpSp>
      <p:cxnSp>
        <p:nvCxnSpPr>
          <p:cNvPr id="12" name="直線單箭頭接點 11"/>
          <p:cNvCxnSpPr/>
          <p:nvPr/>
        </p:nvCxnSpPr>
        <p:spPr>
          <a:xfrm flipV="1">
            <a:off x="4511824" y="4734569"/>
            <a:ext cx="792088" cy="422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4578169" y="5453062"/>
            <a:ext cx="764808" cy="2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4502077" y="5898926"/>
            <a:ext cx="840900" cy="25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群組 16"/>
          <p:cNvGrpSpPr/>
          <p:nvPr/>
        </p:nvGrpSpPr>
        <p:grpSpPr>
          <a:xfrm>
            <a:off x="7078494" y="4980207"/>
            <a:ext cx="892598" cy="825057"/>
            <a:chOff x="7078494" y="4908199"/>
            <a:chExt cx="892598" cy="825057"/>
          </a:xfrm>
        </p:grpSpPr>
        <p:pic>
          <p:nvPicPr>
            <p:cNvPr id="41" name="圖片 40"/>
            <p:cNvPicPr>
              <a:picLocks noChangeAspect="1"/>
            </p:cNvPicPr>
            <p:nvPr/>
          </p:nvPicPr>
          <p:blipFill>
            <a:blip r:embed="rId7"/>
            <a:stretch>
              <a:fillRect/>
            </a:stretch>
          </p:blipFill>
          <p:spPr>
            <a:xfrm>
              <a:off x="7299070" y="4908199"/>
              <a:ext cx="672022" cy="661005"/>
            </a:xfrm>
            <a:prstGeom prst="rect">
              <a:avLst/>
            </a:prstGeom>
          </p:spPr>
        </p:pic>
        <p:pic>
          <p:nvPicPr>
            <p:cNvPr id="40" name="圖片 39"/>
            <p:cNvPicPr>
              <a:picLocks noChangeAspect="1"/>
            </p:cNvPicPr>
            <p:nvPr/>
          </p:nvPicPr>
          <p:blipFill>
            <a:blip r:embed="rId7"/>
            <a:stretch>
              <a:fillRect/>
            </a:stretch>
          </p:blipFill>
          <p:spPr>
            <a:xfrm>
              <a:off x="7205311" y="4984917"/>
              <a:ext cx="672022" cy="661005"/>
            </a:xfrm>
            <a:prstGeom prst="rect">
              <a:avLst/>
            </a:prstGeom>
          </p:spPr>
        </p:pic>
        <p:pic>
          <p:nvPicPr>
            <p:cNvPr id="19" name="圖片 18"/>
            <p:cNvPicPr>
              <a:picLocks noChangeAspect="1"/>
            </p:cNvPicPr>
            <p:nvPr/>
          </p:nvPicPr>
          <p:blipFill>
            <a:blip r:embed="rId7"/>
            <a:stretch>
              <a:fillRect/>
            </a:stretch>
          </p:blipFill>
          <p:spPr>
            <a:xfrm>
              <a:off x="7078494" y="5072251"/>
              <a:ext cx="672022" cy="661005"/>
            </a:xfrm>
            <a:prstGeom prst="rect">
              <a:avLst/>
            </a:prstGeom>
          </p:spPr>
        </p:pic>
      </p:grpSp>
      <p:grpSp>
        <p:nvGrpSpPr>
          <p:cNvPr id="49" name="群組 48"/>
          <p:cNvGrpSpPr/>
          <p:nvPr/>
        </p:nvGrpSpPr>
        <p:grpSpPr>
          <a:xfrm>
            <a:off x="8628929" y="4987838"/>
            <a:ext cx="855999" cy="817426"/>
            <a:chOff x="8628929" y="4915830"/>
            <a:chExt cx="855999" cy="817426"/>
          </a:xfrm>
        </p:grpSpPr>
        <p:pic>
          <p:nvPicPr>
            <p:cNvPr id="48" name="圖片 47"/>
            <p:cNvPicPr>
              <a:picLocks noChangeAspect="1"/>
            </p:cNvPicPr>
            <p:nvPr/>
          </p:nvPicPr>
          <p:blipFill>
            <a:blip r:embed="rId8"/>
            <a:stretch>
              <a:fillRect/>
            </a:stretch>
          </p:blipFill>
          <p:spPr>
            <a:xfrm>
              <a:off x="8849505" y="4915830"/>
              <a:ext cx="635423" cy="635423"/>
            </a:xfrm>
            <a:prstGeom prst="rect">
              <a:avLst/>
            </a:prstGeom>
          </p:spPr>
        </p:pic>
        <p:pic>
          <p:nvPicPr>
            <p:cNvPr id="47" name="圖片 46"/>
            <p:cNvPicPr>
              <a:picLocks noChangeAspect="1"/>
            </p:cNvPicPr>
            <p:nvPr/>
          </p:nvPicPr>
          <p:blipFill>
            <a:blip r:embed="rId8"/>
            <a:stretch>
              <a:fillRect/>
            </a:stretch>
          </p:blipFill>
          <p:spPr>
            <a:xfrm>
              <a:off x="8730348" y="5015129"/>
              <a:ext cx="635423" cy="635423"/>
            </a:xfrm>
            <a:prstGeom prst="rect">
              <a:avLst/>
            </a:prstGeom>
          </p:spPr>
        </p:pic>
        <p:pic>
          <p:nvPicPr>
            <p:cNvPr id="20" name="圖片 19"/>
            <p:cNvPicPr>
              <a:picLocks noChangeAspect="1"/>
            </p:cNvPicPr>
            <p:nvPr/>
          </p:nvPicPr>
          <p:blipFill>
            <a:blip r:embed="rId8"/>
            <a:stretch>
              <a:fillRect/>
            </a:stretch>
          </p:blipFill>
          <p:spPr>
            <a:xfrm>
              <a:off x="8628929" y="5097833"/>
              <a:ext cx="635423" cy="635423"/>
            </a:xfrm>
            <a:prstGeom prst="rect">
              <a:avLst/>
            </a:prstGeom>
          </p:spPr>
        </p:pic>
      </p:grpSp>
      <p:grpSp>
        <p:nvGrpSpPr>
          <p:cNvPr id="25" name="群組 24"/>
          <p:cNvGrpSpPr/>
          <p:nvPr/>
        </p:nvGrpSpPr>
        <p:grpSpPr>
          <a:xfrm>
            <a:off x="7078495" y="5818241"/>
            <a:ext cx="850175" cy="923127"/>
            <a:chOff x="7078495" y="5674225"/>
            <a:chExt cx="850175" cy="923127"/>
          </a:xfrm>
        </p:grpSpPr>
        <p:pic>
          <p:nvPicPr>
            <p:cNvPr id="43" name="圖片 42"/>
            <p:cNvPicPr>
              <a:picLocks noChangeAspect="1"/>
            </p:cNvPicPr>
            <p:nvPr/>
          </p:nvPicPr>
          <p:blipFill>
            <a:blip r:embed="rId9"/>
            <a:stretch>
              <a:fillRect/>
            </a:stretch>
          </p:blipFill>
          <p:spPr>
            <a:xfrm>
              <a:off x="7263456" y="5674225"/>
              <a:ext cx="665214" cy="682126"/>
            </a:xfrm>
            <a:prstGeom prst="rect">
              <a:avLst/>
            </a:prstGeom>
          </p:spPr>
        </p:pic>
        <p:pic>
          <p:nvPicPr>
            <p:cNvPr id="42" name="圖片 41"/>
            <p:cNvPicPr>
              <a:picLocks noChangeAspect="1"/>
            </p:cNvPicPr>
            <p:nvPr/>
          </p:nvPicPr>
          <p:blipFill>
            <a:blip r:embed="rId9"/>
            <a:stretch>
              <a:fillRect/>
            </a:stretch>
          </p:blipFill>
          <p:spPr>
            <a:xfrm>
              <a:off x="7168000" y="5797999"/>
              <a:ext cx="665214" cy="682126"/>
            </a:xfrm>
            <a:prstGeom prst="rect">
              <a:avLst/>
            </a:prstGeom>
          </p:spPr>
        </p:pic>
        <p:pic>
          <p:nvPicPr>
            <p:cNvPr id="22" name="圖片 21"/>
            <p:cNvPicPr>
              <a:picLocks noChangeAspect="1"/>
            </p:cNvPicPr>
            <p:nvPr/>
          </p:nvPicPr>
          <p:blipFill>
            <a:blip r:embed="rId9"/>
            <a:stretch>
              <a:fillRect/>
            </a:stretch>
          </p:blipFill>
          <p:spPr>
            <a:xfrm>
              <a:off x="7078495" y="5915226"/>
              <a:ext cx="665214" cy="682126"/>
            </a:xfrm>
            <a:prstGeom prst="rect">
              <a:avLst/>
            </a:prstGeom>
          </p:spPr>
        </p:pic>
      </p:grpSp>
      <p:grpSp>
        <p:nvGrpSpPr>
          <p:cNvPr id="52" name="群組 51"/>
          <p:cNvGrpSpPr/>
          <p:nvPr/>
        </p:nvGrpSpPr>
        <p:grpSpPr>
          <a:xfrm>
            <a:off x="8616280" y="5849636"/>
            <a:ext cx="838616" cy="891732"/>
            <a:chOff x="8616280" y="5668850"/>
            <a:chExt cx="838616" cy="891732"/>
          </a:xfrm>
        </p:grpSpPr>
        <p:pic>
          <p:nvPicPr>
            <p:cNvPr id="51" name="圖片 50"/>
            <p:cNvPicPr>
              <a:picLocks noChangeAspect="1"/>
            </p:cNvPicPr>
            <p:nvPr/>
          </p:nvPicPr>
          <p:blipFill>
            <a:blip r:embed="rId10"/>
            <a:stretch>
              <a:fillRect/>
            </a:stretch>
          </p:blipFill>
          <p:spPr>
            <a:xfrm>
              <a:off x="8806824" y="5668850"/>
              <a:ext cx="648072" cy="653518"/>
            </a:xfrm>
            <a:prstGeom prst="rect">
              <a:avLst/>
            </a:prstGeom>
          </p:spPr>
        </p:pic>
        <p:pic>
          <p:nvPicPr>
            <p:cNvPr id="50" name="圖片 49"/>
            <p:cNvPicPr>
              <a:picLocks noChangeAspect="1"/>
            </p:cNvPicPr>
            <p:nvPr/>
          </p:nvPicPr>
          <p:blipFill>
            <a:blip r:embed="rId10"/>
            <a:stretch>
              <a:fillRect/>
            </a:stretch>
          </p:blipFill>
          <p:spPr>
            <a:xfrm>
              <a:off x="8705785" y="5815960"/>
              <a:ext cx="648072" cy="653518"/>
            </a:xfrm>
            <a:prstGeom prst="rect">
              <a:avLst/>
            </a:prstGeom>
          </p:spPr>
        </p:pic>
        <p:pic>
          <p:nvPicPr>
            <p:cNvPr id="23" name="圖片 22"/>
            <p:cNvPicPr>
              <a:picLocks noChangeAspect="1"/>
            </p:cNvPicPr>
            <p:nvPr/>
          </p:nvPicPr>
          <p:blipFill>
            <a:blip r:embed="rId10"/>
            <a:stretch>
              <a:fillRect/>
            </a:stretch>
          </p:blipFill>
          <p:spPr>
            <a:xfrm>
              <a:off x="8616280" y="5907064"/>
              <a:ext cx="648072" cy="653518"/>
            </a:xfrm>
            <a:prstGeom prst="rect">
              <a:avLst/>
            </a:prstGeom>
          </p:spPr>
        </p:pic>
      </p:grpSp>
      <p:cxnSp>
        <p:nvCxnSpPr>
          <p:cNvPr id="24" name="直線單箭頭接點 23"/>
          <p:cNvCxnSpPr/>
          <p:nvPr/>
        </p:nvCxnSpPr>
        <p:spPr>
          <a:xfrm>
            <a:off x="6240016" y="4643784"/>
            <a:ext cx="636524" cy="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6240016" y="5373216"/>
            <a:ext cx="636524" cy="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6251564" y="6160541"/>
            <a:ext cx="636524" cy="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7885997" y="4643784"/>
            <a:ext cx="636524" cy="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7885997" y="5373216"/>
            <a:ext cx="636524" cy="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7897545" y="6160541"/>
            <a:ext cx="636524" cy="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5491153" y="4105556"/>
            <a:ext cx="837594" cy="837776"/>
            <a:chOff x="7075329" y="4105556"/>
            <a:chExt cx="837594" cy="837776"/>
          </a:xfrm>
        </p:grpSpPr>
        <p:pic>
          <p:nvPicPr>
            <p:cNvPr id="33" name="圖片 32"/>
            <p:cNvPicPr>
              <a:picLocks noChangeAspect="1"/>
            </p:cNvPicPr>
            <p:nvPr/>
          </p:nvPicPr>
          <p:blipFill>
            <a:blip r:embed="rId11"/>
            <a:stretch>
              <a:fillRect/>
            </a:stretch>
          </p:blipFill>
          <p:spPr>
            <a:xfrm>
              <a:off x="7261158" y="4105556"/>
              <a:ext cx="651765" cy="630740"/>
            </a:xfrm>
            <a:prstGeom prst="rect">
              <a:avLst/>
            </a:prstGeom>
          </p:spPr>
        </p:pic>
        <p:pic>
          <p:nvPicPr>
            <p:cNvPr id="26" name="圖片 25"/>
            <p:cNvPicPr>
              <a:picLocks noChangeAspect="1"/>
            </p:cNvPicPr>
            <p:nvPr/>
          </p:nvPicPr>
          <p:blipFill>
            <a:blip r:embed="rId11"/>
            <a:stretch>
              <a:fillRect/>
            </a:stretch>
          </p:blipFill>
          <p:spPr>
            <a:xfrm>
              <a:off x="7167399" y="4209074"/>
              <a:ext cx="651765" cy="630740"/>
            </a:xfrm>
            <a:prstGeom prst="rect">
              <a:avLst/>
            </a:prstGeom>
          </p:spPr>
        </p:pic>
        <p:pic>
          <p:nvPicPr>
            <p:cNvPr id="7" name="圖片 6"/>
            <p:cNvPicPr>
              <a:picLocks noChangeAspect="1"/>
            </p:cNvPicPr>
            <p:nvPr/>
          </p:nvPicPr>
          <p:blipFill>
            <a:blip r:embed="rId11"/>
            <a:stretch>
              <a:fillRect/>
            </a:stretch>
          </p:blipFill>
          <p:spPr>
            <a:xfrm>
              <a:off x="7075329" y="4312592"/>
              <a:ext cx="651765" cy="630740"/>
            </a:xfrm>
            <a:prstGeom prst="rect">
              <a:avLst/>
            </a:prstGeom>
          </p:spPr>
        </p:pic>
      </p:grpSp>
      <p:grpSp>
        <p:nvGrpSpPr>
          <p:cNvPr id="11" name="群組 10"/>
          <p:cNvGrpSpPr/>
          <p:nvPr/>
        </p:nvGrpSpPr>
        <p:grpSpPr>
          <a:xfrm>
            <a:off x="5491154" y="5004435"/>
            <a:ext cx="840650" cy="800829"/>
            <a:chOff x="7075330" y="5004435"/>
            <a:chExt cx="840650" cy="800829"/>
          </a:xfrm>
        </p:grpSpPr>
        <p:pic>
          <p:nvPicPr>
            <p:cNvPr id="35" name="圖片 34"/>
            <p:cNvPicPr>
              <a:picLocks noChangeAspect="1"/>
            </p:cNvPicPr>
            <p:nvPr/>
          </p:nvPicPr>
          <p:blipFill>
            <a:blip r:embed="rId12"/>
            <a:stretch>
              <a:fillRect/>
            </a:stretch>
          </p:blipFill>
          <p:spPr>
            <a:xfrm>
              <a:off x="7248128" y="5004435"/>
              <a:ext cx="667852" cy="656813"/>
            </a:xfrm>
            <a:prstGeom prst="rect">
              <a:avLst/>
            </a:prstGeom>
          </p:spPr>
        </p:pic>
        <p:pic>
          <p:nvPicPr>
            <p:cNvPr id="34" name="圖片 33"/>
            <p:cNvPicPr>
              <a:picLocks noChangeAspect="1"/>
            </p:cNvPicPr>
            <p:nvPr/>
          </p:nvPicPr>
          <p:blipFill>
            <a:blip r:embed="rId12"/>
            <a:stretch>
              <a:fillRect/>
            </a:stretch>
          </p:blipFill>
          <p:spPr>
            <a:xfrm>
              <a:off x="7178789" y="5076443"/>
              <a:ext cx="667852" cy="656813"/>
            </a:xfrm>
            <a:prstGeom prst="rect">
              <a:avLst/>
            </a:prstGeom>
          </p:spPr>
        </p:pic>
        <p:pic>
          <p:nvPicPr>
            <p:cNvPr id="18" name="圖片 17"/>
            <p:cNvPicPr>
              <a:picLocks noChangeAspect="1"/>
            </p:cNvPicPr>
            <p:nvPr/>
          </p:nvPicPr>
          <p:blipFill>
            <a:blip r:embed="rId12"/>
            <a:stretch>
              <a:fillRect/>
            </a:stretch>
          </p:blipFill>
          <p:spPr>
            <a:xfrm>
              <a:off x="7075330" y="5148451"/>
              <a:ext cx="667852" cy="656813"/>
            </a:xfrm>
            <a:prstGeom prst="rect">
              <a:avLst/>
            </a:prstGeom>
          </p:spPr>
        </p:pic>
      </p:grpSp>
      <p:grpSp>
        <p:nvGrpSpPr>
          <p:cNvPr id="10" name="群組 9"/>
          <p:cNvGrpSpPr/>
          <p:nvPr/>
        </p:nvGrpSpPr>
        <p:grpSpPr>
          <a:xfrm>
            <a:off x="5491153" y="5877272"/>
            <a:ext cx="824564" cy="792088"/>
            <a:chOff x="7075329" y="5877272"/>
            <a:chExt cx="824564" cy="792088"/>
          </a:xfrm>
        </p:grpSpPr>
        <p:pic>
          <p:nvPicPr>
            <p:cNvPr id="37" name="圖片 36"/>
            <p:cNvPicPr>
              <a:picLocks noChangeAspect="1"/>
            </p:cNvPicPr>
            <p:nvPr/>
          </p:nvPicPr>
          <p:blipFill>
            <a:blip r:embed="rId13"/>
            <a:stretch>
              <a:fillRect/>
            </a:stretch>
          </p:blipFill>
          <p:spPr>
            <a:xfrm>
              <a:off x="7248128" y="5877272"/>
              <a:ext cx="651765" cy="662719"/>
            </a:xfrm>
            <a:prstGeom prst="rect">
              <a:avLst/>
            </a:prstGeom>
          </p:spPr>
        </p:pic>
        <p:pic>
          <p:nvPicPr>
            <p:cNvPr id="36" name="圖片 35"/>
            <p:cNvPicPr>
              <a:picLocks noChangeAspect="1"/>
            </p:cNvPicPr>
            <p:nvPr/>
          </p:nvPicPr>
          <p:blipFill>
            <a:blip r:embed="rId13"/>
            <a:stretch>
              <a:fillRect/>
            </a:stretch>
          </p:blipFill>
          <p:spPr>
            <a:xfrm>
              <a:off x="7172427" y="5934633"/>
              <a:ext cx="651765" cy="662719"/>
            </a:xfrm>
            <a:prstGeom prst="rect">
              <a:avLst/>
            </a:prstGeom>
          </p:spPr>
        </p:pic>
        <p:pic>
          <p:nvPicPr>
            <p:cNvPr id="21" name="圖片 20"/>
            <p:cNvPicPr>
              <a:picLocks noChangeAspect="1"/>
            </p:cNvPicPr>
            <p:nvPr/>
          </p:nvPicPr>
          <p:blipFill>
            <a:blip r:embed="rId13"/>
            <a:stretch>
              <a:fillRect/>
            </a:stretch>
          </p:blipFill>
          <p:spPr>
            <a:xfrm>
              <a:off x="7075329" y="6006641"/>
              <a:ext cx="651765" cy="662719"/>
            </a:xfrm>
            <a:prstGeom prst="rect">
              <a:avLst/>
            </a:prstGeom>
          </p:spPr>
        </p:pic>
      </p:grpSp>
      <p:pic>
        <p:nvPicPr>
          <p:cNvPr id="54" name="圖片 53"/>
          <p:cNvPicPr>
            <a:picLocks noChangeAspect="1"/>
          </p:cNvPicPr>
          <p:nvPr/>
        </p:nvPicPr>
        <p:blipFill>
          <a:blip r:embed="rId14"/>
          <a:stretch>
            <a:fillRect/>
          </a:stretch>
        </p:blipFill>
        <p:spPr>
          <a:xfrm>
            <a:off x="6433446" y="3777851"/>
            <a:ext cx="515658" cy="482902"/>
          </a:xfrm>
          <a:prstGeom prst="rect">
            <a:avLst/>
          </a:prstGeom>
        </p:spPr>
      </p:pic>
      <mc:AlternateContent xmlns:mc="http://schemas.openxmlformats.org/markup-compatibility/2006">
        <mc:Choice xmlns:a14="http://schemas.microsoft.com/office/drawing/2010/main" Requires="a14">
          <p:sp>
            <p:nvSpPr>
              <p:cNvPr id="55" name="文字方塊 54"/>
              <p:cNvSpPr txBox="1"/>
              <p:nvPr/>
            </p:nvSpPr>
            <p:spPr>
              <a:xfrm flipH="1">
                <a:off x="6433446" y="3362628"/>
                <a:ext cx="4625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000" b="0" i="1" smtClean="0">
                          <a:latin typeface="Cambria Math" panose="02040503050406030204" pitchFamily="18" charset="0"/>
                        </a:rPr>
                        <m:t>∗</m:t>
                      </m:r>
                    </m:oMath>
                  </m:oMathPara>
                </a14:m>
                <a:endParaRPr lang="zh-TW" altLang="en-US" sz="3000" dirty="0"/>
              </a:p>
            </p:txBody>
          </p:sp>
        </mc:Choice>
        <mc:Fallback>
          <p:sp>
            <p:nvSpPr>
              <p:cNvPr id="55" name="文字方塊 54"/>
              <p:cNvSpPr txBox="1">
                <a:spLocks noRot="1" noChangeAspect="1" noMove="1" noResize="1" noEditPoints="1" noAdjustHandles="1" noChangeArrowheads="1" noChangeShapeType="1" noTextEdit="1"/>
              </p:cNvSpPr>
              <p:nvPr/>
            </p:nvSpPr>
            <p:spPr>
              <a:xfrm flipH="1">
                <a:off x="6433446" y="3362628"/>
                <a:ext cx="462584" cy="461665"/>
              </a:xfrm>
              <a:prstGeom prst="rect">
                <a:avLst/>
              </a:prstGeom>
              <a:blipFill>
                <a:blip r:embed="rId15"/>
                <a:stretch>
                  <a:fillRect/>
                </a:stretch>
              </a:blipFill>
            </p:spPr>
            <p:txBody>
              <a:bodyPr/>
              <a:lstStyle/>
              <a:p>
                <a:r>
                  <a:rPr lang="zh-TW" altLang="en-US">
                    <a:noFill/>
                  </a:rPr>
                  <a:t> </a:t>
                </a:r>
              </a:p>
            </p:txBody>
          </p:sp>
        </mc:Fallback>
      </mc:AlternateContent>
      <p:pic>
        <p:nvPicPr>
          <p:cNvPr id="56" name="圖片 55"/>
          <p:cNvPicPr>
            <a:picLocks noChangeAspect="1"/>
          </p:cNvPicPr>
          <p:nvPr/>
        </p:nvPicPr>
        <p:blipFill>
          <a:blip r:embed="rId16"/>
          <a:stretch>
            <a:fillRect/>
          </a:stretch>
        </p:blipFill>
        <p:spPr>
          <a:xfrm>
            <a:off x="8026740" y="3850326"/>
            <a:ext cx="406070" cy="450369"/>
          </a:xfrm>
          <a:prstGeom prst="rect">
            <a:avLst/>
          </a:prstGeom>
        </p:spPr>
      </p:pic>
      <mc:AlternateContent xmlns:mc="http://schemas.openxmlformats.org/markup-compatibility/2006">
        <mc:Choice xmlns:a14="http://schemas.microsoft.com/office/drawing/2010/main" Requires="a14">
          <p:sp>
            <p:nvSpPr>
              <p:cNvPr id="57" name="文字方塊 56"/>
              <p:cNvSpPr txBox="1"/>
              <p:nvPr/>
            </p:nvSpPr>
            <p:spPr>
              <a:xfrm>
                <a:off x="8099924" y="3442894"/>
                <a:ext cx="25970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p:sp>
            <p:nvSpPr>
              <p:cNvPr id="57" name="文字方塊 56"/>
              <p:cNvSpPr txBox="1">
                <a:spLocks noRot="1" noChangeAspect="1" noMove="1" noResize="1" noEditPoints="1" noAdjustHandles="1" noChangeArrowheads="1" noChangeShapeType="1" noTextEdit="1"/>
              </p:cNvSpPr>
              <p:nvPr/>
            </p:nvSpPr>
            <p:spPr>
              <a:xfrm>
                <a:off x="8099924" y="3442894"/>
                <a:ext cx="259702" cy="369332"/>
              </a:xfrm>
              <a:prstGeom prst="rect">
                <a:avLst/>
              </a:prstGeom>
              <a:blipFill>
                <a:blip r:embed="rId17"/>
                <a:stretch>
                  <a:fillRect l="-30952" r="-33333" b="-10000"/>
                </a:stretch>
              </a:blipFill>
            </p:spPr>
            <p:txBody>
              <a:bodyPr/>
              <a:lstStyle/>
              <a:p>
                <a:r>
                  <a:rPr lang="zh-TW" altLang="en-US">
                    <a:noFill/>
                  </a:rPr>
                  <a:t> </a:t>
                </a:r>
              </a:p>
            </p:txBody>
          </p:sp>
        </mc:Fallback>
      </mc:AlternateContent>
      <p:grpSp>
        <p:nvGrpSpPr>
          <p:cNvPr id="73" name="群組 72"/>
          <p:cNvGrpSpPr/>
          <p:nvPr/>
        </p:nvGrpSpPr>
        <p:grpSpPr>
          <a:xfrm>
            <a:off x="1157048" y="2528015"/>
            <a:ext cx="9815729" cy="2120270"/>
            <a:chOff x="1157048" y="2528015"/>
            <a:chExt cx="9815729" cy="2120270"/>
          </a:xfrm>
        </p:grpSpPr>
        <p:pic>
          <p:nvPicPr>
            <p:cNvPr id="58" name="圖片 57"/>
            <p:cNvPicPr>
              <a:picLocks noChangeAspect="1"/>
            </p:cNvPicPr>
            <p:nvPr/>
          </p:nvPicPr>
          <p:blipFill>
            <a:blip r:embed="rId18"/>
            <a:stretch>
              <a:fillRect/>
            </a:stretch>
          </p:blipFill>
          <p:spPr>
            <a:xfrm>
              <a:off x="3276654" y="2814306"/>
              <a:ext cx="3787404" cy="1175400"/>
            </a:xfrm>
            <a:prstGeom prst="rect">
              <a:avLst/>
            </a:prstGeom>
          </p:spPr>
        </p:pic>
        <p:sp>
          <p:nvSpPr>
            <p:cNvPr id="59" name="矩形 58"/>
            <p:cNvSpPr/>
            <p:nvPr/>
          </p:nvSpPr>
          <p:spPr>
            <a:xfrm>
              <a:off x="3284149" y="3101622"/>
              <a:ext cx="595108" cy="52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6549467" y="3090439"/>
              <a:ext cx="514591" cy="51248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5904413" y="3100571"/>
              <a:ext cx="404816" cy="51248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cxnSp>
          <p:nvCxnSpPr>
            <p:cNvPr id="62" name="直線單箭頭接點 61"/>
            <p:cNvCxnSpPr/>
            <p:nvPr/>
          </p:nvCxnSpPr>
          <p:spPr>
            <a:xfrm flipH="1" flipV="1">
              <a:off x="2844607" y="3031535"/>
              <a:ext cx="407089" cy="152103"/>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63" name="文字方塊 62"/>
            <p:cNvSpPr txBox="1"/>
            <p:nvPr/>
          </p:nvSpPr>
          <p:spPr>
            <a:xfrm>
              <a:off x="1157048" y="2738106"/>
              <a:ext cx="3142229" cy="369332"/>
            </a:xfrm>
            <a:prstGeom prst="rect">
              <a:avLst/>
            </a:prstGeom>
            <a:noFill/>
          </p:spPr>
          <p:txBody>
            <a:bodyPr wrap="squar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2D particle image</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64" name="文字方塊 63"/>
            <p:cNvSpPr txBox="1"/>
            <p:nvPr/>
          </p:nvSpPr>
          <p:spPr>
            <a:xfrm>
              <a:off x="6526841" y="2528015"/>
              <a:ext cx="3142229" cy="369332"/>
            </a:xfrm>
            <a:prstGeom prst="rect">
              <a:avLst/>
            </a:prstGeom>
            <a:noFill/>
          </p:spPr>
          <p:txBody>
            <a:bodyPr wrap="square" rtlCol="0">
              <a:spAutoFit/>
            </a:bodyPr>
            <a:lstStyle/>
            <a:p>
              <a:r>
                <a:rPr lang="en-US" altLang="zh-TW" dirty="0" smtClean="0">
                  <a:solidFill>
                    <a:srgbClr val="0070C0"/>
                  </a:solidFill>
                  <a:latin typeface="Times New Roman" panose="02020603050405020304" pitchFamily="18" charset="0"/>
                  <a:cs typeface="Times New Roman" panose="02020603050405020304" pitchFamily="18" charset="0"/>
                </a:rPr>
                <a:t>3D structure</a:t>
              </a:r>
              <a:endParaRPr lang="zh-TW" altLang="en-US" dirty="0">
                <a:solidFill>
                  <a:srgbClr val="0070C0"/>
                </a:solidFill>
                <a:latin typeface="Times New Roman" panose="02020603050405020304" pitchFamily="18" charset="0"/>
                <a:cs typeface="Times New Roman" panose="02020603050405020304" pitchFamily="18" charset="0"/>
              </a:endParaRPr>
            </a:p>
          </p:txBody>
        </p:sp>
        <p:cxnSp>
          <p:nvCxnSpPr>
            <p:cNvPr id="65" name="直線單箭頭接點 64"/>
            <p:cNvCxnSpPr>
              <a:stCxn id="61" idx="0"/>
            </p:cNvCxnSpPr>
            <p:nvPr/>
          </p:nvCxnSpPr>
          <p:spPr>
            <a:xfrm flipV="1">
              <a:off x="6106821" y="2884546"/>
              <a:ext cx="749452" cy="216025"/>
            </a:xfrm>
            <a:prstGeom prst="straightConnector1">
              <a:avLst/>
            </a:prstGeom>
            <a:ln w="19050">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66" name="直線單箭頭接點 65"/>
            <p:cNvCxnSpPr/>
            <p:nvPr/>
          </p:nvCxnSpPr>
          <p:spPr>
            <a:xfrm>
              <a:off x="7098710" y="3382125"/>
              <a:ext cx="697186" cy="129699"/>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67" name="文字方塊 66"/>
            <p:cNvSpPr txBox="1"/>
            <p:nvPr/>
          </p:nvSpPr>
          <p:spPr>
            <a:xfrm>
              <a:off x="7830548" y="3224372"/>
              <a:ext cx="3142229" cy="646331"/>
            </a:xfrm>
            <a:prstGeom prst="rect">
              <a:avLst/>
            </a:prstGeom>
            <a:noFill/>
          </p:spPr>
          <p:txBody>
            <a:bodyPr wrap="squar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Independent, Gaussian distributed noise</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68" name="矩形 67"/>
            <p:cNvSpPr/>
            <p:nvPr/>
          </p:nvSpPr>
          <p:spPr>
            <a:xfrm>
              <a:off x="5506217" y="3061196"/>
              <a:ext cx="398196" cy="54519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C000"/>
                </a:solidFill>
              </a:endParaRPr>
            </a:p>
          </p:txBody>
        </p:sp>
        <p:cxnSp>
          <p:nvCxnSpPr>
            <p:cNvPr id="69" name="直線單箭頭接點 68"/>
            <p:cNvCxnSpPr>
              <a:stCxn id="68" idx="2"/>
            </p:cNvCxnSpPr>
            <p:nvPr/>
          </p:nvCxnSpPr>
          <p:spPr>
            <a:xfrm>
              <a:off x="5705315" y="3606394"/>
              <a:ext cx="0" cy="479934"/>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70" name="文字方塊 69"/>
            <p:cNvSpPr txBox="1"/>
            <p:nvPr/>
          </p:nvSpPr>
          <p:spPr>
            <a:xfrm>
              <a:off x="5170356" y="4001954"/>
              <a:ext cx="2318475" cy="646331"/>
            </a:xfrm>
            <a:prstGeom prst="rect">
              <a:avLst/>
            </a:prstGeom>
            <a:noFill/>
          </p:spPr>
          <p:txBody>
            <a:bodyPr wrap="square" rtlCol="0">
              <a:spAutoFit/>
            </a:bodyPr>
            <a:lstStyle/>
            <a:p>
              <a:r>
                <a:rPr lang="en-US" altLang="zh-TW" dirty="0" smtClean="0">
                  <a:solidFill>
                    <a:schemeClr val="accent6">
                      <a:lumMod val="75000"/>
                    </a:schemeClr>
                  </a:solidFill>
                  <a:latin typeface="Times New Roman" panose="02020603050405020304" pitchFamily="18" charset="0"/>
                  <a:cs typeface="Times New Roman" panose="02020603050405020304" pitchFamily="18" charset="0"/>
                </a:rPr>
                <a:t>Projection/Slice Operator</a:t>
              </a:r>
              <a:endParaRPr lang="zh-TW" altLang="en-US" dirty="0">
                <a:solidFill>
                  <a:schemeClr val="accent6">
                    <a:lumMod val="7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617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3" end="3"/>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
                                            <p:txEl>
                                              <p:pRg st="5" end="5"/>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Synthetic </a:t>
            </a:r>
            <a:r>
              <a:rPr lang="en-US" altLang="zh-TW" dirty="0" smtClean="0"/>
              <a:t>Data </a:t>
            </a:r>
            <a:r>
              <a:rPr lang="en-US" altLang="zh-TW" dirty="0"/>
              <a:t>– </a:t>
            </a:r>
            <a:r>
              <a:rPr lang="en-US" altLang="zh-TW" dirty="0" smtClean="0"/>
              <a:t>70S Ribosome</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17</a:t>
            </a:fld>
            <a:endParaRPr lang="zh-TW" altLang="en-US" dirty="0"/>
          </a:p>
        </p:txBody>
      </p:sp>
      <p:pic>
        <p:nvPicPr>
          <p:cNvPr id="5" name="圖片 4"/>
          <p:cNvPicPr>
            <a:picLocks noChangeAspect="1"/>
          </p:cNvPicPr>
          <p:nvPr/>
        </p:nvPicPr>
        <p:blipFill>
          <a:blip r:embed="rId2"/>
          <a:stretch>
            <a:fillRect/>
          </a:stretch>
        </p:blipFill>
        <p:spPr>
          <a:xfrm>
            <a:off x="1775520" y="1147688"/>
            <a:ext cx="8313293" cy="4865258"/>
          </a:xfrm>
          <a:prstGeom prst="rect">
            <a:avLst/>
          </a:prstGeom>
        </p:spPr>
      </p:pic>
      <p:sp>
        <p:nvSpPr>
          <p:cNvPr id="6" name="直角三角形 5"/>
          <p:cNvSpPr/>
          <p:nvPr/>
        </p:nvSpPr>
        <p:spPr>
          <a:xfrm>
            <a:off x="1803996" y="6069218"/>
            <a:ext cx="8077452" cy="528650"/>
          </a:xfrm>
          <a:prstGeom prst="r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TW" dirty="0" smtClean="0">
                <a:solidFill>
                  <a:schemeClr val="tx1"/>
                </a:solidFill>
                <a:latin typeface="Times New Roman" panose="02020603050405020304" pitchFamily="18" charset="0"/>
                <a:cs typeface="Times New Roman" panose="02020603050405020304" pitchFamily="18" charset="0"/>
              </a:rPr>
              <a:t>SNR</a:t>
            </a:r>
            <a:endParaRPr lang="zh-TW"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線接點 7"/>
          <p:cNvCxnSpPr/>
          <p:nvPr/>
        </p:nvCxnSpPr>
        <p:spPr>
          <a:xfrm>
            <a:off x="4511824" y="1071488"/>
            <a:ext cx="0" cy="4941458"/>
          </a:xfrm>
          <a:prstGeom prst="line">
            <a:avLst/>
          </a:prstGeom>
          <a:ln w="38100">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9" name="直線接點 8"/>
          <p:cNvCxnSpPr/>
          <p:nvPr/>
        </p:nvCxnSpPr>
        <p:spPr>
          <a:xfrm>
            <a:off x="7320136" y="1071488"/>
            <a:ext cx="0" cy="4941458"/>
          </a:xfrm>
          <a:prstGeom prst="line">
            <a:avLst/>
          </a:prstGeom>
          <a:ln w="38100">
            <a:solidFill>
              <a:srgbClr val="C00000"/>
            </a:solidFill>
          </a:ln>
        </p:spPr>
        <p:style>
          <a:lnRef idx="3">
            <a:schemeClr val="accent5"/>
          </a:lnRef>
          <a:fillRef idx="0">
            <a:schemeClr val="accent5"/>
          </a:fillRef>
          <a:effectRef idx="2">
            <a:schemeClr val="accent5"/>
          </a:effectRef>
          <a:fontRef idx="minor">
            <a:schemeClr val="tx1"/>
          </a:fontRef>
        </p:style>
      </p:cxnSp>
      <p:sp>
        <p:nvSpPr>
          <p:cNvPr id="10" name="文字方塊 9"/>
          <p:cNvSpPr txBox="1"/>
          <p:nvPr/>
        </p:nvSpPr>
        <p:spPr>
          <a:xfrm>
            <a:off x="976180" y="3503414"/>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11" name="文字方塊 10"/>
          <p:cNvSpPr txBox="1"/>
          <p:nvPr/>
        </p:nvSpPr>
        <p:spPr>
          <a:xfrm>
            <a:off x="849390" y="4388848"/>
            <a:ext cx="1920451"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M</a:t>
            </a:r>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999245" y="5272904"/>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2SDR</a:t>
            </a:r>
            <a:endParaRPr lang="zh-TW" altLang="en-US" dirty="0">
              <a:latin typeface="Times New Roman" panose="02020603050405020304" pitchFamily="18" charset="0"/>
              <a:cs typeface="Times New Roman" panose="02020603050405020304" pitchFamily="18" charset="0"/>
            </a:endParaRPr>
          </a:p>
        </p:txBody>
      </p:sp>
      <p:sp>
        <p:nvSpPr>
          <p:cNvPr id="13" name="文字方塊 12"/>
          <p:cNvSpPr txBox="1"/>
          <p:nvPr/>
        </p:nvSpPr>
        <p:spPr>
          <a:xfrm>
            <a:off x="835084" y="1364592"/>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Original</a:t>
            </a:r>
            <a:endParaRPr lang="zh-TW" altLang="en-US" dirty="0">
              <a:latin typeface="Times New Roman" panose="02020603050405020304" pitchFamily="18" charset="0"/>
              <a:cs typeface="Times New Roman" panose="02020603050405020304" pitchFamily="18" charset="0"/>
            </a:endParaRPr>
          </a:p>
        </p:txBody>
      </p:sp>
      <p:sp>
        <p:nvSpPr>
          <p:cNvPr id="14" name="文字方塊 13"/>
          <p:cNvSpPr txBox="1"/>
          <p:nvPr/>
        </p:nvSpPr>
        <p:spPr>
          <a:xfrm>
            <a:off x="976179" y="2358492"/>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Noisy</a:t>
            </a:r>
            <a:endParaRPr lang="zh-TW"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2874530" y="6538913"/>
            <a:ext cx="1051891"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SNR=0.1</a:t>
            </a:r>
            <a:endParaRPr lang="zh-TW" altLang="en-US" dirty="0"/>
          </a:p>
        </p:txBody>
      </p:sp>
      <p:sp>
        <p:nvSpPr>
          <p:cNvPr id="16" name="矩形 15"/>
          <p:cNvSpPr/>
          <p:nvPr/>
        </p:nvSpPr>
        <p:spPr>
          <a:xfrm>
            <a:off x="5457972" y="6546346"/>
            <a:ext cx="1167307"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SNR=0.05</a:t>
            </a:r>
            <a:endParaRPr lang="zh-TW" altLang="en-US" dirty="0"/>
          </a:p>
        </p:txBody>
      </p:sp>
      <p:sp>
        <p:nvSpPr>
          <p:cNvPr id="17" name="矩形 16"/>
          <p:cNvSpPr/>
          <p:nvPr/>
        </p:nvSpPr>
        <p:spPr>
          <a:xfrm>
            <a:off x="8041414" y="6538913"/>
            <a:ext cx="1167307"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SNR=0.01</a:t>
            </a:r>
            <a:endParaRPr lang="zh-TW" altLang="en-US" dirty="0"/>
          </a:p>
        </p:txBody>
      </p:sp>
      <p:pic>
        <p:nvPicPr>
          <p:cNvPr id="18" name="Picture 2" descr="Overview of EMD-105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7912" y="162386"/>
            <a:ext cx="980614" cy="980614"/>
          </a:xfrm>
          <a:prstGeom prst="rect">
            <a:avLst/>
          </a:prstGeom>
          <a:noFill/>
          <a:extLst>
            <a:ext uri="{909E8E84-426E-40DD-AFC4-6F175D3DCCD1}">
              <a14:hiddenFill xmlns:a14="http://schemas.microsoft.com/office/drawing/2010/main">
                <a:solidFill>
                  <a:srgbClr val="FFFFFF"/>
                </a:solidFill>
              </a14:hiddenFill>
            </a:ext>
          </a:extLst>
        </p:spPr>
      </p:pic>
      <p:pic>
        <p:nvPicPr>
          <p:cNvPr id="7" name="內容版面配置區 6"/>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2469884" y="1143000"/>
            <a:ext cx="6582833" cy="4937125"/>
          </a:xfrm>
        </p:spPr>
      </p:pic>
    </p:spTree>
    <p:extLst>
      <p:ext uri="{BB962C8B-B14F-4D97-AF65-F5344CB8AC3E}">
        <p14:creationId xmlns:p14="http://schemas.microsoft.com/office/powerpoint/2010/main" val="227608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t>
            </a:r>
            <a:r>
              <a:rPr lang="en-US" altLang="zh-TW" dirty="0" smtClean="0">
                <a:latin typeface="Times New Roman" panose="02020603050405020304" pitchFamily="18" charset="0"/>
                <a:cs typeface="Times New Roman" panose="02020603050405020304" pitchFamily="18" charset="0"/>
              </a:rPr>
              <a:t>application – Particle </a:t>
            </a:r>
            <a:r>
              <a:rPr lang="en-US" altLang="zh-TW" dirty="0">
                <a:latin typeface="Times New Roman" panose="02020603050405020304" pitchFamily="18" charset="0"/>
                <a:cs typeface="Times New Roman" panose="02020603050405020304" pitchFamily="18" charset="0"/>
              </a:rPr>
              <a:t>images </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609600" y="1219200"/>
                <a:ext cx="12039128" cy="3433936"/>
              </a:xfrm>
            </p:spPr>
            <p:txBody>
              <a:bodyPr/>
              <a:lstStyle/>
              <a:p>
                <a:r>
                  <a:rPr lang="en-US" altLang="zh-TW" dirty="0" smtClean="0">
                    <a:latin typeface="Times New Roman" panose="02020603050405020304" pitchFamily="18" charset="0"/>
                    <a:cs typeface="Times New Roman" panose="02020603050405020304" pitchFamily="18" charset="0"/>
                  </a:rPr>
                  <a:t>Dataset: 70s </a:t>
                </a:r>
                <a:r>
                  <a:rPr lang="en-US" altLang="zh-TW" dirty="0">
                    <a:latin typeface="Times New Roman" panose="02020603050405020304" pitchFamily="18" charset="0"/>
                    <a:cs typeface="Times New Roman" panose="02020603050405020304" pitchFamily="18" charset="0"/>
                  </a:rPr>
                  <a:t>Ribosome  </a:t>
                </a:r>
                <a:r>
                  <a:rPr lang="en-US" altLang="zh-TW"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TW" i="1" dirty="0">
                        <a:latin typeface="Cambria Math" panose="02040503050406030204" pitchFamily="18" charset="0"/>
                      </a:rPr>
                      <m:t>𝑝</m:t>
                    </m:r>
                    <m:r>
                      <a:rPr lang="en-US" altLang="zh-TW" i="1" dirty="0">
                        <a:latin typeface="Cambria Math" panose="02040503050406030204" pitchFamily="18" charset="0"/>
                      </a:rPr>
                      <m:t> =130,  </m:t>
                    </m:r>
                    <m:r>
                      <a:rPr lang="en-US" altLang="zh-TW" i="1" dirty="0">
                        <a:latin typeface="Cambria Math" panose="02040503050406030204" pitchFamily="18" charset="0"/>
                      </a:rPr>
                      <m:t>𝑞</m:t>
                    </m:r>
                    <m:r>
                      <a:rPr lang="en-US" altLang="zh-TW" i="1" dirty="0">
                        <a:latin typeface="Cambria Math" panose="02040503050406030204" pitchFamily="18" charset="0"/>
                      </a:rPr>
                      <m:t> =130,  </m:t>
                    </m:r>
                    <m:r>
                      <a:rPr lang="en-US" altLang="zh-TW" i="1" dirty="0" smtClean="0">
                        <a:solidFill>
                          <a:srgbClr val="FF0000"/>
                        </a:solidFill>
                        <a:latin typeface="Cambria Math" panose="02040503050406030204" pitchFamily="18" charset="0"/>
                      </a:rPr>
                      <m:t>𝑛</m:t>
                    </m:r>
                    <m:r>
                      <a:rPr lang="en-US" altLang="zh-TW" i="1" dirty="0" smtClean="0">
                        <a:solidFill>
                          <a:srgbClr val="FF0000"/>
                        </a:solidFill>
                        <a:latin typeface="Cambria Math" panose="02040503050406030204" pitchFamily="18" charset="0"/>
                      </a:rPr>
                      <m:t>=5000</m:t>
                    </m:r>
                  </m:oMath>
                </a14:m>
                <a:r>
                  <a:rPr lang="en-US" altLang="zh-TW" dirty="0" smtClean="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a:spcAft>
                    <a:spcPts val="140"/>
                  </a:spcAft>
                </a:pPr>
                <a:r>
                  <a:rPr lang="en-US" altLang="zh-TW" dirty="0" smtClean="0">
                    <a:latin typeface="Times New Roman" panose="02020603050405020304" pitchFamily="18" charset="0"/>
                    <a:cs typeface="Times New Roman" panose="02020603050405020304" pitchFamily="18" charset="0"/>
                  </a:rPr>
                  <a:t>Parameters</a:t>
                </a:r>
                <a:endParaRPr lang="en-US" altLang="zh-TW" dirty="0">
                  <a:latin typeface="Times New Roman" panose="02020603050405020304" pitchFamily="18" charset="0"/>
                  <a:cs typeface="Times New Roman" panose="02020603050405020304" pitchFamily="18" charset="0"/>
                </a:endParaRPr>
              </a:p>
              <a:p>
                <a:pPr lvl="1">
                  <a:spcAft>
                    <a:spcPts val="140"/>
                  </a:spcAft>
                </a:pP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𝑝</m:t>
                        </m:r>
                      </m:e>
                      <m:sub>
                        <m:r>
                          <a:rPr lang="en-US" altLang="zh-TW" i="1" dirty="0">
                            <a:latin typeface="Cambria Math" panose="02040503050406030204" pitchFamily="18" charset="0"/>
                          </a:rPr>
                          <m:t>0</m:t>
                        </m:r>
                      </m:sub>
                    </m:sSub>
                    <m:r>
                      <a:rPr lang="en-US" altLang="zh-TW" i="1" dirty="0">
                        <a:latin typeface="Cambria Math" panose="02040503050406030204" pitchFamily="18" charset="0"/>
                      </a:rPr>
                      <m:t>=25,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𝑞</m:t>
                        </m:r>
                      </m:e>
                      <m:sub>
                        <m:r>
                          <a:rPr lang="en-US" altLang="zh-TW" i="1" dirty="0">
                            <a:latin typeface="Cambria Math" panose="02040503050406030204" pitchFamily="18" charset="0"/>
                          </a:rPr>
                          <m:t>0</m:t>
                        </m:r>
                      </m:sub>
                    </m:sSub>
                    <m:r>
                      <a:rPr lang="en-US" altLang="zh-TW" i="1" dirty="0">
                        <a:latin typeface="Cambria Math" panose="02040503050406030204" pitchFamily="18" charset="0"/>
                      </a:rPr>
                      <m:t>=25,  </m:t>
                    </m:r>
                    <m:r>
                      <a:rPr lang="en-US" altLang="zh-TW" i="1" dirty="0">
                        <a:latin typeface="Cambria Math" panose="02040503050406030204" pitchFamily="18" charset="0"/>
                      </a:rPr>
                      <m:t>𝑟</m:t>
                    </m:r>
                    <m:r>
                      <a:rPr lang="en-US" altLang="zh-TW" i="1" dirty="0">
                        <a:latin typeface="Cambria Math" panose="02040503050406030204" pitchFamily="18" charset="0"/>
                      </a:rPr>
                      <m:t>=20</m:t>
                    </m:r>
                  </m:oMath>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12039128" cy="3433936"/>
              </a:xfrm>
              <a:blipFill>
                <a:blip r:embed="rId3"/>
                <a:stretch>
                  <a:fillRect l="-456" t="-159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18</a:t>
            </a:fld>
            <a:endParaRPr lang="zh-TW" altLang="en-US" dirty="0"/>
          </a:p>
        </p:txBody>
      </p:sp>
      <p:pic>
        <p:nvPicPr>
          <p:cNvPr id="5" name="圖片 4"/>
          <p:cNvPicPr>
            <a:picLocks noChangeAspect="1"/>
          </p:cNvPicPr>
          <p:nvPr/>
        </p:nvPicPr>
        <p:blipFill>
          <a:blip r:embed="rId4"/>
          <a:stretch>
            <a:fillRect/>
          </a:stretch>
        </p:blipFill>
        <p:spPr>
          <a:xfrm>
            <a:off x="1919536" y="2668595"/>
            <a:ext cx="7995098" cy="3870318"/>
          </a:xfrm>
          <a:prstGeom prst="rect">
            <a:avLst/>
          </a:prstGeom>
        </p:spPr>
      </p:pic>
      <p:sp>
        <p:nvSpPr>
          <p:cNvPr id="6" name="文字方塊 5"/>
          <p:cNvSpPr txBox="1"/>
          <p:nvPr/>
        </p:nvSpPr>
        <p:spPr>
          <a:xfrm>
            <a:off x="959310" y="3933056"/>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7" name="文字方塊 6"/>
          <p:cNvSpPr txBox="1"/>
          <p:nvPr/>
        </p:nvSpPr>
        <p:spPr>
          <a:xfrm>
            <a:off x="832520" y="4818490"/>
            <a:ext cx="1920451"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M</a:t>
            </a:r>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8" name="文字方塊 7"/>
          <p:cNvSpPr txBox="1"/>
          <p:nvPr/>
        </p:nvSpPr>
        <p:spPr>
          <a:xfrm>
            <a:off x="982375" y="5702546"/>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2SDR</a:t>
            </a:r>
            <a:endParaRPr lang="zh-TW" altLang="en-US" dirty="0">
              <a:latin typeface="Times New Roman" panose="02020603050405020304" pitchFamily="18" charset="0"/>
              <a:cs typeface="Times New Roman" panose="02020603050405020304" pitchFamily="18" charset="0"/>
            </a:endParaRPr>
          </a:p>
        </p:txBody>
      </p:sp>
      <p:sp>
        <p:nvSpPr>
          <p:cNvPr id="9" name="文字方塊 8"/>
          <p:cNvSpPr txBox="1"/>
          <p:nvPr/>
        </p:nvSpPr>
        <p:spPr>
          <a:xfrm>
            <a:off x="818214" y="2946362"/>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Original</a:t>
            </a:r>
            <a:endParaRPr lang="zh-TW" altLang="en-US" dirty="0">
              <a:latin typeface="Times New Roman" panose="02020603050405020304" pitchFamily="18" charset="0"/>
              <a:cs typeface="Times New Roman" panose="02020603050405020304" pitchFamily="18" charset="0"/>
            </a:endParaRPr>
          </a:p>
        </p:txBody>
      </p:sp>
      <p:pic>
        <p:nvPicPr>
          <p:cNvPr id="10" name="Picture 2" descr="Overview of EMD-105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7912" y="162386"/>
            <a:ext cx="980614" cy="98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84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application – Particle images </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Dataset: 80s </a:t>
                </a:r>
                <a:r>
                  <a:rPr lang="en-US" altLang="zh-TW" dirty="0">
                    <a:latin typeface="Times New Roman" panose="02020603050405020304" pitchFamily="18" charset="0"/>
                    <a:cs typeface="Times New Roman" panose="02020603050405020304" pitchFamily="18" charset="0"/>
                  </a:rPr>
                  <a:t>Ribosome  </a:t>
                </a:r>
                <a:r>
                  <a:rPr lang="en-US" altLang="zh-TW"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TW" i="1" dirty="0">
                        <a:latin typeface="Cambria Math" panose="02040503050406030204" pitchFamily="18" charset="0"/>
                      </a:rPr>
                      <m:t>𝑝</m:t>
                    </m:r>
                    <m:r>
                      <a:rPr lang="en-US" altLang="zh-TW" i="1" dirty="0">
                        <a:latin typeface="Cambria Math" panose="02040503050406030204" pitchFamily="18" charset="0"/>
                      </a:rPr>
                      <m:t> =360,  </m:t>
                    </m:r>
                    <m:r>
                      <a:rPr lang="en-US" altLang="zh-TW" i="1" dirty="0">
                        <a:latin typeface="Cambria Math" panose="02040503050406030204" pitchFamily="18" charset="0"/>
                      </a:rPr>
                      <m:t>𝑞</m:t>
                    </m:r>
                    <m:r>
                      <a:rPr lang="en-US" altLang="zh-TW" i="1" dirty="0">
                        <a:latin typeface="Cambria Math" panose="02040503050406030204" pitchFamily="18" charset="0"/>
                      </a:rPr>
                      <m:t> =360,  </m:t>
                    </m:r>
                    <m:r>
                      <a:rPr lang="en-US" altLang="zh-TW" i="1" dirty="0" smtClean="0">
                        <a:solidFill>
                          <a:srgbClr val="FF0000"/>
                        </a:solidFill>
                        <a:latin typeface="Cambria Math" panose="02040503050406030204" pitchFamily="18" charset="0"/>
                      </a:rPr>
                      <m:t>𝑛</m:t>
                    </m:r>
                    <m:r>
                      <a:rPr lang="en-US" altLang="zh-TW" i="1" dirty="0" smtClean="0">
                        <a:solidFill>
                          <a:srgbClr val="FF0000"/>
                        </a:solidFill>
                        <a:latin typeface="Cambria Math" panose="02040503050406030204" pitchFamily="18" charset="0"/>
                      </a:rPr>
                      <m:t>=105247</m:t>
                    </m:r>
                  </m:oMath>
                </a14:m>
                <a:r>
                  <a:rPr lang="en-US" altLang="zh-TW" dirty="0" smtClean="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a:spcAft>
                    <a:spcPts val="140"/>
                  </a:spcAft>
                </a:pPr>
                <a:r>
                  <a:rPr lang="en-US" altLang="zh-TW" dirty="0">
                    <a:latin typeface="Times New Roman" panose="02020603050405020304" pitchFamily="18" charset="0"/>
                    <a:cs typeface="Times New Roman" panose="02020603050405020304" pitchFamily="18" charset="0"/>
                  </a:rPr>
                  <a:t>Parameters</a:t>
                </a:r>
              </a:p>
              <a:p>
                <a:pPr lvl="1">
                  <a:spcAft>
                    <a:spcPts val="140"/>
                  </a:spcAft>
                </a:pP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𝑝</m:t>
                        </m:r>
                      </m:e>
                      <m:sub>
                        <m:r>
                          <a:rPr lang="en-US" altLang="zh-TW" i="1" dirty="0">
                            <a:latin typeface="Cambria Math" panose="02040503050406030204" pitchFamily="18" charset="0"/>
                          </a:rPr>
                          <m:t>0</m:t>
                        </m:r>
                      </m:sub>
                    </m:sSub>
                    <m:r>
                      <a:rPr lang="en-US" altLang="zh-TW" i="1" dirty="0">
                        <a:latin typeface="Cambria Math" panose="02040503050406030204" pitchFamily="18" charset="0"/>
                      </a:rPr>
                      <m:t>=2</m:t>
                    </m:r>
                    <m:r>
                      <a:rPr lang="en-US" altLang="zh-TW" b="0" i="1" dirty="0" smtClean="0">
                        <a:latin typeface="Cambria Math" panose="02040503050406030204" pitchFamily="18" charset="0"/>
                      </a:rPr>
                      <m:t>6</m:t>
                    </m:r>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𝑞</m:t>
                        </m:r>
                      </m:e>
                      <m:sub>
                        <m:r>
                          <a:rPr lang="en-US" altLang="zh-TW" i="1" dirty="0">
                            <a:latin typeface="Cambria Math" panose="02040503050406030204" pitchFamily="18" charset="0"/>
                          </a:rPr>
                          <m:t>0</m:t>
                        </m:r>
                      </m:sub>
                    </m:sSub>
                    <m:r>
                      <a:rPr lang="en-US" altLang="zh-TW" i="1" dirty="0">
                        <a:latin typeface="Cambria Math" panose="02040503050406030204" pitchFamily="18" charset="0"/>
                      </a:rPr>
                      <m:t>=2</m:t>
                    </m:r>
                    <m:r>
                      <a:rPr lang="en-US" altLang="zh-TW" b="0" i="1" dirty="0" smtClean="0">
                        <a:latin typeface="Cambria Math" panose="02040503050406030204" pitchFamily="18" charset="0"/>
                      </a:rPr>
                      <m:t>6</m:t>
                    </m:r>
                    <m:r>
                      <a:rPr lang="en-US" altLang="zh-TW" i="1" dirty="0">
                        <a:latin typeface="Cambria Math" panose="02040503050406030204" pitchFamily="18" charset="0"/>
                      </a:rPr>
                      <m:t>,  </m:t>
                    </m:r>
                    <m:r>
                      <a:rPr lang="en-US" altLang="zh-TW" i="1" dirty="0">
                        <a:latin typeface="Cambria Math" panose="02040503050406030204" pitchFamily="18" charset="0"/>
                      </a:rPr>
                      <m:t>𝑟</m:t>
                    </m:r>
                    <m:r>
                      <a:rPr lang="en-US" altLang="zh-TW" i="1" dirty="0">
                        <a:latin typeface="Cambria Math" panose="02040503050406030204" pitchFamily="18" charset="0"/>
                      </a:rPr>
                      <m:t>=20</m:t>
                    </m:r>
                  </m:oMath>
                </a14:m>
                <a:endParaRPr lang="zh-TW" altLang="en-US"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19</a:t>
            </a:fld>
            <a:endParaRPr lang="zh-TW" altLang="en-US" dirty="0"/>
          </a:p>
        </p:txBody>
      </p:sp>
      <p:pic>
        <p:nvPicPr>
          <p:cNvPr id="5" name="圖片 4"/>
          <p:cNvPicPr>
            <a:picLocks noChangeAspect="1"/>
          </p:cNvPicPr>
          <p:nvPr/>
        </p:nvPicPr>
        <p:blipFill>
          <a:blip r:embed="rId3"/>
          <a:stretch>
            <a:fillRect/>
          </a:stretch>
        </p:blipFill>
        <p:spPr>
          <a:xfrm>
            <a:off x="1919536" y="2726127"/>
            <a:ext cx="8059094" cy="3978705"/>
          </a:xfrm>
          <a:prstGeom prst="rect">
            <a:avLst/>
          </a:prstGeom>
        </p:spPr>
      </p:pic>
      <p:sp>
        <p:nvSpPr>
          <p:cNvPr id="6" name="文字方塊 5"/>
          <p:cNvSpPr txBox="1"/>
          <p:nvPr/>
        </p:nvSpPr>
        <p:spPr>
          <a:xfrm>
            <a:off x="793968" y="4099894"/>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7" name="文字方塊 6"/>
          <p:cNvSpPr txBox="1"/>
          <p:nvPr/>
        </p:nvSpPr>
        <p:spPr>
          <a:xfrm>
            <a:off x="667178" y="4985328"/>
            <a:ext cx="1920451"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M</a:t>
            </a:r>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8" name="文字方塊 7"/>
          <p:cNvSpPr txBox="1"/>
          <p:nvPr/>
        </p:nvSpPr>
        <p:spPr>
          <a:xfrm>
            <a:off x="817033" y="5869384"/>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2SDR</a:t>
            </a:r>
            <a:endParaRPr lang="zh-TW" altLang="en-US" dirty="0">
              <a:latin typeface="Times New Roman" panose="02020603050405020304" pitchFamily="18" charset="0"/>
              <a:cs typeface="Times New Roman" panose="02020603050405020304" pitchFamily="18" charset="0"/>
            </a:endParaRPr>
          </a:p>
        </p:txBody>
      </p:sp>
      <p:sp>
        <p:nvSpPr>
          <p:cNvPr id="9" name="文字方塊 8"/>
          <p:cNvSpPr txBox="1"/>
          <p:nvPr/>
        </p:nvSpPr>
        <p:spPr>
          <a:xfrm>
            <a:off x="652872" y="3113200"/>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Original</a:t>
            </a:r>
            <a:endParaRPr lang="zh-TW" altLang="en-US" dirty="0">
              <a:latin typeface="Times New Roman" panose="02020603050405020304" pitchFamily="18" charset="0"/>
              <a:cs typeface="Times New Roman" panose="02020603050405020304" pitchFamily="18" charset="0"/>
            </a:endParaRPr>
          </a:p>
        </p:txBody>
      </p:sp>
      <p:pic>
        <p:nvPicPr>
          <p:cNvPr id="10" name="Picture 4" descr="Image not availab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8528" y="53280"/>
            <a:ext cx="1084164" cy="108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352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p:cNvPicPr>
            <a:picLocks noChangeAspect="1"/>
          </p:cNvPicPr>
          <p:nvPr/>
        </p:nvPicPr>
        <p:blipFill>
          <a:blip r:embed="rId3"/>
          <a:stretch>
            <a:fillRect/>
          </a:stretch>
        </p:blipFill>
        <p:spPr>
          <a:xfrm>
            <a:off x="119336" y="1376945"/>
            <a:ext cx="6308337" cy="3225743"/>
          </a:xfrm>
          <a:prstGeom prst="rect">
            <a:avLst/>
          </a:prstGeom>
        </p:spPr>
      </p:pic>
      <p:sp>
        <p:nvSpPr>
          <p:cNvPr id="2" name="標題 1"/>
          <p:cNvSpPr>
            <a:spLocks noGrp="1"/>
          </p:cNvSpPr>
          <p:nvPr>
            <p:ph type="title"/>
          </p:nvPr>
        </p:nvSpPr>
        <p:spPr/>
        <p:txBody>
          <a:bodyPr/>
          <a:lstStyle/>
          <a:p>
            <a:r>
              <a:rPr lang="en-US" altLang="zh-TW" dirty="0" err="1"/>
              <a:t>Cryo</a:t>
            </a:r>
            <a:r>
              <a:rPr lang="en-US" altLang="zh-TW" dirty="0"/>
              <a:t>-EM Image </a:t>
            </a:r>
            <a:r>
              <a:rPr lang="en-US" altLang="zh-TW" dirty="0" smtClean="0"/>
              <a:t>Processing (1/3)</a:t>
            </a:r>
            <a:endParaRPr lang="zh-TW" altLang="en-US" dirty="0"/>
          </a:p>
        </p:txBody>
      </p:sp>
      <p:sp>
        <p:nvSpPr>
          <p:cNvPr id="3" name="內容版面配置區 2"/>
          <p:cNvSpPr>
            <a:spLocks noGrp="1"/>
          </p:cNvSpPr>
          <p:nvPr>
            <p:ph sz="quarter" idx="1"/>
          </p:nvPr>
        </p:nvSpPr>
        <p:spPr>
          <a:xfrm>
            <a:off x="609600" y="1269397"/>
            <a:ext cx="10972800" cy="4937760"/>
          </a:xfrm>
        </p:spPr>
        <p:txBody>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a:t>
            </a:fld>
            <a:endParaRPr lang="zh-TW" altLang="en-US" dirty="0"/>
          </a:p>
        </p:txBody>
      </p:sp>
      <p:sp>
        <p:nvSpPr>
          <p:cNvPr id="19" name="內容版面配置區 2"/>
          <p:cNvSpPr txBox="1">
            <a:spLocks/>
          </p:cNvSpPr>
          <p:nvPr/>
        </p:nvSpPr>
        <p:spPr bwMode="auto">
          <a:xfrm>
            <a:off x="449527" y="4708398"/>
            <a:ext cx="9937104" cy="15733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200" kern="1200">
                <a:solidFill>
                  <a:schemeClr val="bg2">
                    <a:lumMod val="50000"/>
                  </a:schemeClr>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bg1">
                    <a:lumMod val="50000"/>
                  </a:schemeClr>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1"/>
            <a:endParaRPr kumimoji="0" lang="en-US" altLang="zh-TW" dirty="0">
              <a:latin typeface="Times New Roman" panose="02020603050405020304" pitchFamily="18" charset="0"/>
              <a:cs typeface="Times New Roman" panose="02020603050405020304" pitchFamily="18" charset="0"/>
            </a:endParaRPr>
          </a:p>
          <a:p>
            <a:endParaRPr kumimoji="0" lang="zh-TW" altLang="en-US" dirty="0">
              <a:latin typeface="Times New Roman" panose="02020603050405020304" pitchFamily="18" charset="0"/>
              <a:cs typeface="Times New Roman" panose="02020603050405020304" pitchFamily="18" charset="0"/>
            </a:endParaRPr>
          </a:p>
        </p:txBody>
      </p:sp>
      <p:pic>
        <p:nvPicPr>
          <p:cNvPr id="38" name="圖片 37"/>
          <p:cNvPicPr>
            <a:picLocks noChangeAspect="1"/>
          </p:cNvPicPr>
          <p:nvPr/>
        </p:nvPicPr>
        <p:blipFill>
          <a:blip r:embed="rId4"/>
          <a:stretch>
            <a:fillRect/>
          </a:stretch>
        </p:blipFill>
        <p:spPr>
          <a:xfrm>
            <a:off x="6991010" y="1376945"/>
            <a:ext cx="4751463" cy="965141"/>
          </a:xfrm>
          <a:prstGeom prst="rect">
            <a:avLst/>
          </a:prstGeom>
        </p:spPr>
      </p:pic>
      <p:sp>
        <p:nvSpPr>
          <p:cNvPr id="39" name="向右箭號 38"/>
          <p:cNvSpPr/>
          <p:nvPr/>
        </p:nvSpPr>
        <p:spPr>
          <a:xfrm rot="16200000">
            <a:off x="9132319" y="2725980"/>
            <a:ext cx="662929" cy="147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5"/>
          <a:stretch>
            <a:fillRect/>
          </a:stretch>
        </p:blipFill>
        <p:spPr>
          <a:xfrm>
            <a:off x="2927648" y="5103344"/>
            <a:ext cx="1218516" cy="1141112"/>
          </a:xfrm>
          <a:prstGeom prst="rect">
            <a:avLst/>
          </a:prstGeom>
        </p:spPr>
      </p:pic>
      <mc:AlternateContent xmlns:mc="http://schemas.openxmlformats.org/markup-compatibility/2006" xmlns:a14="http://schemas.microsoft.com/office/drawing/2010/main">
        <mc:Choice Requires="a14">
          <p:sp>
            <p:nvSpPr>
              <p:cNvPr id="18" name="文字方塊 17"/>
              <p:cNvSpPr txBox="1"/>
              <p:nvPr/>
            </p:nvSpPr>
            <p:spPr>
              <a:xfrm>
                <a:off x="3390231" y="4595153"/>
                <a:ext cx="29335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000" b="0" i="1" smtClean="0">
                          <a:latin typeface="Cambria Math" panose="02040503050406030204" pitchFamily="18" charset="0"/>
                        </a:rPr>
                        <m:t>∗</m:t>
                      </m:r>
                    </m:oMath>
                  </m:oMathPara>
                </a14:m>
                <a:endParaRPr lang="zh-TW" altLang="en-US" sz="30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390231" y="4595153"/>
                <a:ext cx="293350" cy="461665"/>
              </a:xfrm>
              <a:prstGeom prst="rect">
                <a:avLst/>
              </a:prstGeom>
              <a:blipFill>
                <a:blip r:embed="rId6"/>
                <a:stretch>
                  <a:fillRect/>
                </a:stretch>
              </a:blipFill>
            </p:spPr>
            <p:txBody>
              <a:bodyPr/>
              <a:lstStyle/>
              <a:p>
                <a:r>
                  <a:rPr lang="zh-TW" altLang="en-US">
                    <a:noFill/>
                  </a:rPr>
                  <a:t> </a:t>
                </a:r>
              </a:p>
            </p:txBody>
          </p:sp>
        </mc:Fallback>
      </mc:AlternateContent>
      <p:sp>
        <p:nvSpPr>
          <p:cNvPr id="40" name="向右箭號 39"/>
          <p:cNvSpPr/>
          <p:nvPr/>
        </p:nvSpPr>
        <p:spPr>
          <a:xfrm>
            <a:off x="5786245" y="5517232"/>
            <a:ext cx="1461883"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7"/>
          <a:stretch>
            <a:fillRect/>
          </a:stretch>
        </p:blipFill>
        <p:spPr>
          <a:xfrm>
            <a:off x="7687182" y="3359581"/>
            <a:ext cx="3166399" cy="2996770"/>
          </a:xfrm>
          <a:prstGeom prst="rect">
            <a:avLst/>
          </a:prstGeom>
        </p:spPr>
      </p:pic>
      <p:pic>
        <p:nvPicPr>
          <p:cNvPr id="13" name="圖片 12"/>
          <p:cNvPicPr>
            <a:picLocks noChangeAspect="1"/>
          </p:cNvPicPr>
          <p:nvPr/>
        </p:nvPicPr>
        <p:blipFill>
          <a:blip r:embed="rId8"/>
          <a:stretch>
            <a:fillRect/>
          </a:stretch>
        </p:blipFill>
        <p:spPr>
          <a:xfrm>
            <a:off x="10974778" y="4335930"/>
            <a:ext cx="1182361" cy="1044072"/>
          </a:xfrm>
          <a:prstGeom prst="rect">
            <a:avLst/>
          </a:prstGeom>
        </p:spPr>
      </p:pic>
      <p:pic>
        <p:nvPicPr>
          <p:cNvPr id="5" name="圖片 4"/>
          <p:cNvPicPr>
            <a:picLocks noChangeAspect="1"/>
          </p:cNvPicPr>
          <p:nvPr/>
        </p:nvPicPr>
        <p:blipFill>
          <a:blip r:embed="rId9"/>
          <a:stretch>
            <a:fillRect/>
          </a:stretch>
        </p:blipFill>
        <p:spPr>
          <a:xfrm>
            <a:off x="4852345" y="5298727"/>
            <a:ext cx="523875" cy="581025"/>
          </a:xfrm>
          <a:prstGeom prst="rect">
            <a:avLst/>
          </a:prstGeom>
        </p:spPr>
      </p:pic>
      <mc:AlternateContent xmlns:mc="http://schemas.openxmlformats.org/markup-compatibility/2006">
        <mc:Choice xmlns:a14="http://schemas.microsoft.com/office/drawing/2010/main" Requires="a14">
          <p:sp>
            <p:nvSpPr>
              <p:cNvPr id="15" name="文字方塊 14"/>
              <p:cNvSpPr txBox="1"/>
              <p:nvPr/>
            </p:nvSpPr>
            <p:spPr>
              <a:xfrm>
                <a:off x="4367808" y="5380003"/>
                <a:ext cx="25970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4367808" y="5380003"/>
                <a:ext cx="259702" cy="369332"/>
              </a:xfrm>
              <a:prstGeom prst="rect">
                <a:avLst/>
              </a:prstGeom>
              <a:blipFill>
                <a:blip r:embed="rId10"/>
                <a:stretch>
                  <a:fillRect l="-30952" r="-33333" b="-10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7165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8" grpId="0"/>
      <p:bldP spid="40"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application – Particle images </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Dataset: </a:t>
                </a:r>
                <a:r>
                  <a:rPr lang="en-US" altLang="zh-TW" dirty="0" err="1" smtClean="0">
                    <a:latin typeface="Times New Roman" panose="02020603050405020304" pitchFamily="18" charset="0"/>
                    <a:cs typeface="Times New Roman" panose="02020603050405020304" pitchFamily="18" charset="0"/>
                  </a:rPr>
                  <a:t>Betagal</a:t>
                </a:r>
                <a:r>
                  <a:rPr lang="en-US" altLang="zh-TW"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i="1" dirty="0">
                        <a:latin typeface="Cambria Math" panose="02040503050406030204" pitchFamily="18" charset="0"/>
                      </a:rPr>
                      <m:t>𝑝</m:t>
                    </m:r>
                    <m:r>
                      <a:rPr lang="en-US" altLang="zh-TW" i="1" dirty="0">
                        <a:latin typeface="Cambria Math" panose="02040503050406030204" pitchFamily="18" charset="0"/>
                      </a:rPr>
                      <m:t> =256,  </m:t>
                    </m:r>
                    <m:r>
                      <a:rPr lang="en-US" altLang="zh-TW" i="1" dirty="0">
                        <a:latin typeface="Cambria Math" panose="02040503050406030204" pitchFamily="18" charset="0"/>
                      </a:rPr>
                      <m:t>𝑞</m:t>
                    </m:r>
                    <m:r>
                      <a:rPr lang="en-US" altLang="zh-TW" i="1" dirty="0">
                        <a:latin typeface="Cambria Math" panose="02040503050406030204" pitchFamily="18" charset="0"/>
                      </a:rPr>
                      <m:t> =256,  </m:t>
                    </m:r>
                    <m:r>
                      <a:rPr lang="en-US" altLang="zh-TW" i="1" dirty="0" smtClean="0">
                        <a:solidFill>
                          <a:srgbClr val="FF0000"/>
                        </a:solidFill>
                        <a:latin typeface="Cambria Math" panose="02040503050406030204" pitchFamily="18" charset="0"/>
                      </a:rPr>
                      <m:t>𝑛</m:t>
                    </m:r>
                    <m:r>
                      <a:rPr lang="en-US" altLang="zh-TW" i="1" dirty="0" smtClean="0">
                        <a:solidFill>
                          <a:srgbClr val="FF0000"/>
                        </a:solidFill>
                        <a:latin typeface="Cambria Math" panose="02040503050406030204" pitchFamily="18" charset="0"/>
                      </a:rPr>
                      <m:t>=</m:t>
                    </m:r>
                  </m:oMath>
                </a14:m>
                <a:r>
                  <a:rPr lang="en-US" altLang="zh-TW" dirty="0" smtClean="0">
                    <a:solidFill>
                      <a:srgbClr val="FF0000"/>
                    </a:solidFill>
                    <a:latin typeface="Times New Roman" panose="02020603050405020304" pitchFamily="18" charset="0"/>
                    <a:cs typeface="Times New Roman" panose="02020603050405020304" pitchFamily="18" charset="0"/>
                  </a:rPr>
                  <a:t>5090</a:t>
                </a:r>
                <a:r>
                  <a:rPr lang="en-US" altLang="zh-TW" dirty="0" smtClean="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a:spcAft>
                    <a:spcPts val="140"/>
                  </a:spcAft>
                </a:pPr>
                <a:r>
                  <a:rPr lang="en-US" altLang="zh-TW" dirty="0">
                    <a:latin typeface="Times New Roman" panose="02020603050405020304" pitchFamily="18" charset="0"/>
                    <a:cs typeface="Times New Roman" panose="02020603050405020304" pitchFamily="18" charset="0"/>
                  </a:rPr>
                  <a:t>Parameters</a:t>
                </a:r>
              </a:p>
              <a:p>
                <a:pPr lvl="1">
                  <a:spcAft>
                    <a:spcPts val="140"/>
                  </a:spcAft>
                </a:pP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𝑝</m:t>
                        </m:r>
                      </m:e>
                      <m:sub>
                        <m:r>
                          <a:rPr lang="en-US" altLang="zh-TW" i="1" dirty="0">
                            <a:latin typeface="Cambria Math" panose="02040503050406030204" pitchFamily="18" charset="0"/>
                          </a:rPr>
                          <m:t>0</m:t>
                        </m:r>
                      </m:sub>
                    </m:sSub>
                    <m:r>
                      <a:rPr lang="en-US" altLang="zh-TW" i="1" dirty="0">
                        <a:latin typeface="Cambria Math" panose="02040503050406030204" pitchFamily="18" charset="0"/>
                      </a:rPr>
                      <m:t>=</m:t>
                    </m:r>
                    <m:r>
                      <a:rPr lang="en-US" altLang="zh-TW" b="0" i="1" dirty="0" smtClean="0">
                        <a:latin typeface="Cambria Math" panose="02040503050406030204" pitchFamily="18" charset="0"/>
                      </a:rPr>
                      <m:t>80</m:t>
                    </m:r>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𝑞</m:t>
                        </m:r>
                      </m:e>
                      <m:sub>
                        <m:r>
                          <a:rPr lang="en-US" altLang="zh-TW" i="1" dirty="0">
                            <a:latin typeface="Cambria Math" panose="02040503050406030204" pitchFamily="18" charset="0"/>
                          </a:rPr>
                          <m:t>0</m:t>
                        </m:r>
                      </m:sub>
                    </m:sSub>
                    <m:r>
                      <a:rPr lang="en-US" altLang="zh-TW" i="1" dirty="0">
                        <a:latin typeface="Cambria Math" panose="02040503050406030204" pitchFamily="18" charset="0"/>
                      </a:rPr>
                      <m:t>=</m:t>
                    </m:r>
                    <m:r>
                      <a:rPr lang="en-US" altLang="zh-TW" b="0" i="1" dirty="0" smtClean="0">
                        <a:latin typeface="Cambria Math" panose="02040503050406030204" pitchFamily="18" charset="0"/>
                      </a:rPr>
                      <m:t>80</m:t>
                    </m:r>
                    <m:r>
                      <a:rPr lang="en-US" altLang="zh-TW" i="1" dirty="0">
                        <a:latin typeface="Cambria Math" panose="02040503050406030204" pitchFamily="18" charset="0"/>
                      </a:rPr>
                      <m:t>,  </m:t>
                    </m:r>
                    <m:r>
                      <a:rPr lang="en-US" altLang="zh-TW" i="1" dirty="0">
                        <a:latin typeface="Cambria Math" panose="02040503050406030204" pitchFamily="18" charset="0"/>
                      </a:rPr>
                      <m:t>𝑟</m:t>
                    </m:r>
                    <m:r>
                      <a:rPr lang="en-US" altLang="zh-TW" i="1" dirty="0">
                        <a:latin typeface="Cambria Math" panose="02040503050406030204" pitchFamily="18" charset="0"/>
                      </a:rPr>
                      <m:t>=20</m:t>
                    </m:r>
                  </m:oMath>
                </a14:m>
                <a:endParaRPr lang="zh-TW" altLang="en-US"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4"/>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20</a:t>
            </a:fld>
            <a:endParaRPr lang="zh-TW" altLang="en-US" dirty="0"/>
          </a:p>
        </p:txBody>
      </p:sp>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2379" y="2659400"/>
            <a:ext cx="9295793" cy="1153185"/>
          </a:xfrm>
          <a:prstGeom prst="rect">
            <a:avLst/>
          </a:prstGeom>
        </p:spPr>
      </p:pic>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3483" y="3832426"/>
            <a:ext cx="9289032" cy="1152346"/>
          </a:xfrm>
          <a:prstGeom prst="rect">
            <a:avLst/>
          </a:prstGeom>
        </p:spPr>
      </p:pic>
      <p:sp>
        <p:nvSpPr>
          <p:cNvPr id="11" name="文字方塊 10"/>
          <p:cNvSpPr txBox="1"/>
          <p:nvPr/>
        </p:nvSpPr>
        <p:spPr>
          <a:xfrm>
            <a:off x="609600" y="3143550"/>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629994" y="4132129"/>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2SDR</a:t>
            </a:r>
            <a:endParaRPr lang="zh-TW" altLang="en-US" dirty="0">
              <a:latin typeface="Times New Roman" panose="02020603050405020304" pitchFamily="18" charset="0"/>
              <a:cs typeface="Times New Roman" panose="02020603050405020304" pitchFamily="18" charset="0"/>
            </a:endParaRPr>
          </a:p>
        </p:txBody>
      </p:sp>
      <p:pic>
        <p:nvPicPr>
          <p:cNvPr id="14" name="Picture 2" descr="Image not availab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2504" y="73516"/>
            <a:ext cx="1069484" cy="106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835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application – Movie files</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35774" y="1244893"/>
                <a:ext cx="7934672" cy="4937760"/>
              </a:xfrm>
            </p:spPr>
            <p:txBody>
              <a:bodyPr/>
              <a:lstStyle/>
              <a:p>
                <a:pPr>
                  <a:spcBef>
                    <a:spcPts val="1200"/>
                  </a:spcBef>
                </a:pPr>
                <a:r>
                  <a:rPr lang="en-US" altLang="zh-TW" dirty="0">
                    <a:latin typeface="Times New Roman" panose="02020603050405020304" pitchFamily="18" charset="0"/>
                    <a:cs typeface="Times New Roman" panose="02020603050405020304" pitchFamily="18" charset="0"/>
                  </a:rPr>
                  <a:t>Dataset: </a:t>
                </a:r>
                <a:r>
                  <a:rPr lang="en-US" altLang="zh-TW" dirty="0" err="1">
                    <a:latin typeface="Times New Roman" panose="02020603050405020304" pitchFamily="18" charset="0"/>
                    <a:cs typeface="Times New Roman" panose="02020603050405020304" pitchFamily="18" charset="0"/>
                  </a:rPr>
                  <a:t>Betagal</a:t>
                </a:r>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r>
                      <a:rPr lang="en-US" altLang="zh-TW" i="1" dirty="0">
                        <a:latin typeface="Cambria Math" panose="02040503050406030204" pitchFamily="18" charset="0"/>
                      </a:rPr>
                      <m:t>𝑝</m:t>
                    </m:r>
                    <m:r>
                      <a:rPr lang="en-US" altLang="zh-TW" i="1" dirty="0">
                        <a:latin typeface="Cambria Math" panose="02040503050406030204" pitchFamily="18" charset="0"/>
                      </a:rPr>
                      <m:t> =1950,  </m:t>
                    </m:r>
                    <m:r>
                      <a:rPr lang="en-US" altLang="zh-TW" i="1" dirty="0">
                        <a:latin typeface="Cambria Math" panose="02040503050406030204" pitchFamily="18" charset="0"/>
                      </a:rPr>
                      <m:t>𝑞</m:t>
                    </m:r>
                    <m:r>
                      <a:rPr lang="en-US" altLang="zh-TW" i="1" dirty="0">
                        <a:latin typeface="Cambria Math" panose="02040503050406030204" pitchFamily="18" charset="0"/>
                      </a:rPr>
                      <m:t> =1950,  </m:t>
                    </m:r>
                    <m:r>
                      <a:rPr lang="en-US" altLang="zh-TW" i="1" dirty="0">
                        <a:solidFill>
                          <a:srgbClr val="FF0000"/>
                        </a:solidFill>
                        <a:latin typeface="Cambria Math" panose="02040503050406030204" pitchFamily="18" charset="0"/>
                      </a:rPr>
                      <m:t>𝑛</m:t>
                    </m:r>
                    <m:r>
                      <a:rPr lang="en-US" altLang="zh-TW" i="1" dirty="0">
                        <a:solidFill>
                          <a:srgbClr val="FF0000"/>
                        </a:solidFill>
                        <a:latin typeface="Cambria Math" panose="02040503050406030204" pitchFamily="18" charset="0"/>
                      </a:rPr>
                      <m:t>=16</m:t>
                    </m:r>
                  </m:oMath>
                </a14:m>
                <a:r>
                  <a:rPr lang="en-US" altLang="zh-TW" dirty="0">
                    <a:latin typeface="Times New Roman" panose="02020603050405020304" pitchFamily="18" charset="0"/>
                    <a:cs typeface="Times New Roman" panose="02020603050405020304" pitchFamily="18" charset="0"/>
                  </a:rPr>
                  <a:t>)</a:t>
                </a:r>
              </a:p>
              <a:p>
                <a:pPr>
                  <a:spcBef>
                    <a:spcPts val="1200"/>
                  </a:spcBef>
                </a:pPr>
                <a:r>
                  <a:rPr lang="en-US" altLang="zh-TW" dirty="0" smtClean="0">
                    <a:latin typeface="Times New Roman" panose="02020603050405020304" pitchFamily="18" charset="0"/>
                    <a:cs typeface="Times New Roman" panose="02020603050405020304" pitchFamily="18" charset="0"/>
                  </a:rPr>
                  <a:t>The contrast enhancement </a:t>
                </a:r>
                <a:r>
                  <a:rPr lang="en-US" altLang="zh-TW" dirty="0">
                    <a:latin typeface="Times New Roman" panose="02020603050405020304" pitchFamily="18" charset="0"/>
                    <a:cs typeface="Times New Roman" panose="02020603050405020304" pitchFamily="18" charset="0"/>
                  </a:rPr>
                  <a:t>is further applied</a:t>
                </a:r>
                <a:endParaRPr lang="en-US" altLang="zh-TW" dirty="0" smtClean="0">
                  <a:latin typeface="Times New Roman" panose="02020603050405020304" pitchFamily="18" charset="0"/>
                  <a:cs typeface="Times New Roman" panose="02020603050405020304" pitchFamily="18" charset="0"/>
                </a:endParaRPr>
              </a:p>
              <a:p>
                <a:pPr lvl="1"/>
                <a:endParaRPr lang="zh-TW" alt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35774" y="1244893"/>
                <a:ext cx="7934672" cy="4937760"/>
              </a:xfrm>
              <a:blipFill>
                <a:blip r:embed="rId3"/>
                <a:stretch>
                  <a:fillRect l="-691"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21</a:t>
            </a:fld>
            <a:endParaRPr lang="zh-TW" altLang="en-US" dirty="0"/>
          </a:p>
        </p:txBody>
      </p:sp>
      <p:pic>
        <p:nvPicPr>
          <p:cNvPr id="5" name="圖片 4"/>
          <p:cNvPicPr>
            <a:picLocks/>
          </p:cNvPicPr>
          <p:nvPr/>
        </p:nvPicPr>
        <p:blipFill>
          <a:blip r:embed="rId4"/>
          <a:stretch>
            <a:fillRect/>
          </a:stretch>
        </p:blipFill>
        <p:spPr>
          <a:xfrm>
            <a:off x="756000" y="3276000"/>
            <a:ext cx="2592000" cy="2592000"/>
          </a:xfrm>
          <a:prstGeom prst="rect">
            <a:avLst/>
          </a:prstGeom>
        </p:spPr>
      </p:pic>
      <p:pic>
        <p:nvPicPr>
          <p:cNvPr id="6" name="圖片 5"/>
          <p:cNvPicPr>
            <a:picLocks/>
          </p:cNvPicPr>
          <p:nvPr/>
        </p:nvPicPr>
        <p:blipFill>
          <a:blip r:embed="rId5"/>
          <a:stretch>
            <a:fillRect/>
          </a:stretch>
        </p:blipFill>
        <p:spPr>
          <a:xfrm>
            <a:off x="4536000" y="3276000"/>
            <a:ext cx="2592000" cy="2592000"/>
          </a:xfrm>
          <a:prstGeom prst="rect">
            <a:avLst/>
          </a:prstGeom>
        </p:spPr>
      </p:pic>
      <p:pic>
        <p:nvPicPr>
          <p:cNvPr id="8" name="圖片 7"/>
          <p:cNvPicPr>
            <a:picLocks/>
          </p:cNvPicPr>
          <p:nvPr/>
        </p:nvPicPr>
        <p:blipFill>
          <a:blip r:embed="rId6"/>
          <a:stretch>
            <a:fillRect/>
          </a:stretch>
        </p:blipFill>
        <p:spPr>
          <a:xfrm>
            <a:off x="8316000" y="3275999"/>
            <a:ext cx="2592000" cy="2592000"/>
          </a:xfrm>
          <a:prstGeom prst="rect">
            <a:avLst/>
          </a:prstGeom>
        </p:spPr>
      </p:pic>
      <p:sp>
        <p:nvSpPr>
          <p:cNvPr id="9" name="文字方塊 8"/>
          <p:cNvSpPr txBox="1"/>
          <p:nvPr/>
        </p:nvSpPr>
        <p:spPr>
          <a:xfrm>
            <a:off x="977218" y="5885126"/>
            <a:ext cx="221753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 Original Frame</a:t>
            </a:r>
            <a:endParaRPr lang="zh-TW" altLang="en-US" dirty="0">
              <a:latin typeface="Times New Roman" panose="02020603050405020304" pitchFamily="18" charset="0"/>
              <a:cs typeface="Times New Roman" panose="02020603050405020304" pitchFamily="18" charset="0"/>
            </a:endParaRPr>
          </a:p>
        </p:txBody>
      </p:sp>
      <p:sp>
        <p:nvSpPr>
          <p:cNvPr id="10" name="文字方塊 9"/>
          <p:cNvSpPr txBox="1"/>
          <p:nvPr/>
        </p:nvSpPr>
        <p:spPr>
          <a:xfrm>
            <a:off x="5102597" y="5867980"/>
            <a:ext cx="221753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(b) PCA</a:t>
            </a:r>
            <a:endParaRPr lang="zh-TW" altLang="en-US" dirty="0">
              <a:latin typeface="Times New Roman" panose="02020603050405020304" pitchFamily="18" charset="0"/>
              <a:cs typeface="Times New Roman" panose="02020603050405020304" pitchFamily="18" charset="0"/>
            </a:endParaRPr>
          </a:p>
        </p:txBody>
      </p:sp>
      <p:sp>
        <p:nvSpPr>
          <p:cNvPr id="11" name="文字方塊 10"/>
          <p:cNvSpPr txBox="1"/>
          <p:nvPr/>
        </p:nvSpPr>
        <p:spPr>
          <a:xfrm>
            <a:off x="8775005" y="5877272"/>
            <a:ext cx="221753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(c) 2SDR</a:t>
            </a:r>
            <a:endParaRPr lang="zh-TW" altLang="en-US" dirty="0">
              <a:latin typeface="Times New Roman" panose="02020603050405020304" pitchFamily="18" charset="0"/>
              <a:cs typeface="Times New Roman" panose="02020603050405020304" pitchFamily="18" charset="0"/>
            </a:endParaRPr>
          </a:p>
        </p:txBody>
      </p:sp>
      <p:pic>
        <p:nvPicPr>
          <p:cNvPr id="15" name="圖片 14"/>
          <p:cNvPicPr>
            <a:picLocks/>
          </p:cNvPicPr>
          <p:nvPr/>
        </p:nvPicPr>
        <p:blipFill>
          <a:blip r:embed="rId7"/>
          <a:stretch>
            <a:fillRect/>
          </a:stretch>
        </p:blipFill>
        <p:spPr>
          <a:xfrm>
            <a:off x="788547" y="3258874"/>
            <a:ext cx="2592000" cy="2592000"/>
          </a:xfrm>
          <a:prstGeom prst="rect">
            <a:avLst/>
          </a:prstGeom>
        </p:spPr>
      </p:pic>
      <p:pic>
        <p:nvPicPr>
          <p:cNvPr id="16" name="圖片 15"/>
          <p:cNvPicPr>
            <a:picLocks/>
          </p:cNvPicPr>
          <p:nvPr/>
        </p:nvPicPr>
        <p:blipFill>
          <a:blip r:embed="rId8"/>
          <a:stretch>
            <a:fillRect/>
          </a:stretch>
        </p:blipFill>
        <p:spPr>
          <a:xfrm>
            <a:off x="4536000" y="3276000"/>
            <a:ext cx="2592000" cy="2592000"/>
          </a:xfrm>
          <a:prstGeom prst="rect">
            <a:avLst/>
          </a:prstGeom>
        </p:spPr>
      </p:pic>
      <p:pic>
        <p:nvPicPr>
          <p:cNvPr id="7" name="圖片 6"/>
          <p:cNvPicPr>
            <a:picLocks/>
          </p:cNvPicPr>
          <p:nvPr/>
        </p:nvPicPr>
        <p:blipFill>
          <a:blip r:embed="rId9"/>
          <a:stretch>
            <a:fillRect/>
          </a:stretch>
        </p:blipFill>
        <p:spPr>
          <a:xfrm>
            <a:off x="8316000" y="3276000"/>
            <a:ext cx="2592000" cy="2592000"/>
          </a:xfrm>
          <a:prstGeom prst="rect">
            <a:avLst/>
          </a:prstGeom>
        </p:spPr>
      </p:pic>
      <p:pic>
        <p:nvPicPr>
          <p:cNvPr id="19" name="Picture 2" descr="Image not availabl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32504" y="20562"/>
            <a:ext cx="1122438" cy="112243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單箭頭接點 12"/>
          <p:cNvCxnSpPr/>
          <p:nvPr/>
        </p:nvCxnSpPr>
        <p:spPr>
          <a:xfrm flipH="1" flipV="1">
            <a:off x="8400256" y="3361164"/>
            <a:ext cx="144016" cy="1489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flipV="1">
            <a:off x="8832304" y="3465936"/>
            <a:ext cx="144016" cy="1489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flipV="1">
            <a:off x="8733680" y="4005064"/>
            <a:ext cx="144016" cy="1489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flipV="1">
            <a:off x="9048328" y="3653874"/>
            <a:ext cx="144016" cy="1489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26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Short Summary</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2SDR has several advantage</a:t>
            </a:r>
          </a:p>
          <a:p>
            <a:pPr lvl="1"/>
            <a:r>
              <a:rPr lang="en-US" altLang="zh-TW" u="sng" dirty="0">
                <a:latin typeface="Times New Roman" panose="02020603050405020304" pitchFamily="18" charset="0"/>
                <a:cs typeface="Times New Roman" panose="02020603050405020304" pitchFamily="18" charset="0"/>
              </a:rPr>
              <a:t>Computation cost is less than PCA</a:t>
            </a:r>
          </a:p>
          <a:p>
            <a:pPr lvl="1"/>
            <a:r>
              <a:rPr lang="en-US" altLang="zh-TW" dirty="0" smtClean="0">
                <a:latin typeface="Times New Roman" panose="02020603050405020304" pitchFamily="18" charset="0"/>
                <a:cs typeface="Times New Roman" panose="02020603050405020304" pitchFamily="18" charset="0"/>
              </a:rPr>
              <a:t>Performs </a:t>
            </a:r>
            <a:r>
              <a:rPr lang="en-US" altLang="zh-TW" dirty="0">
                <a:latin typeface="Times New Roman" panose="02020603050405020304" pitchFamily="18" charset="0"/>
                <a:cs typeface="Times New Roman" panose="02020603050405020304" pitchFamily="18" charset="0"/>
              </a:rPr>
              <a:t>better than </a:t>
            </a:r>
            <a:r>
              <a:rPr lang="en-US" altLang="zh-TW" dirty="0" smtClean="0">
                <a:latin typeface="Times New Roman" panose="02020603050405020304" pitchFamily="18" charset="0"/>
                <a:cs typeface="Times New Roman" panose="02020603050405020304" pitchFamily="18" charset="0"/>
              </a:rPr>
              <a:t>PCA </a:t>
            </a:r>
            <a:r>
              <a:rPr lang="en-US" altLang="zh-TW" dirty="0">
                <a:latin typeface="Times New Roman" panose="02020603050405020304" pitchFamily="18" charset="0"/>
                <a:cs typeface="Times New Roman" panose="02020603050405020304" pitchFamily="18" charset="0"/>
              </a:rPr>
              <a:t>when </a:t>
            </a:r>
            <a:r>
              <a:rPr lang="en-US" altLang="zh-TW" u="sng" dirty="0">
                <a:latin typeface="Times New Roman" panose="02020603050405020304" pitchFamily="18" charset="0"/>
                <a:cs typeface="Times New Roman" panose="02020603050405020304" pitchFamily="18" charset="0"/>
              </a:rPr>
              <a:t>SNR is low </a:t>
            </a:r>
            <a:r>
              <a:rPr lang="en-US" altLang="zh-TW" dirty="0">
                <a:latin typeface="Times New Roman" panose="02020603050405020304" pitchFamily="18" charset="0"/>
                <a:cs typeface="Times New Roman" panose="02020603050405020304" pitchFamily="18" charset="0"/>
              </a:rPr>
              <a:t>or </a:t>
            </a:r>
            <a:r>
              <a:rPr lang="en-US" altLang="zh-TW" u="sng" dirty="0">
                <a:latin typeface="Times New Roman" panose="02020603050405020304" pitchFamily="18" charset="0"/>
                <a:cs typeface="Times New Roman" panose="02020603050405020304" pitchFamily="18" charset="0"/>
              </a:rPr>
              <a:t>sample size is small</a:t>
            </a:r>
          </a:p>
          <a:p>
            <a:r>
              <a:rPr lang="en-US" altLang="zh-TW" dirty="0" smtClean="0">
                <a:latin typeface="Times New Roman" panose="02020603050405020304" pitchFamily="18" charset="0"/>
                <a:cs typeface="Times New Roman" panose="02020603050405020304" pitchFamily="18" charset="0"/>
              </a:rPr>
              <a:t>2SDR</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(More efficient and better in some aspect)</a:t>
            </a:r>
          </a:p>
          <a:p>
            <a:pPr lvl="1"/>
            <a:r>
              <a:rPr lang="en-US" altLang="zh-TW" dirty="0" smtClean="0">
                <a:latin typeface="Times New Roman" panose="02020603050405020304" pitchFamily="18" charset="0"/>
                <a:cs typeface="Times New Roman" panose="02020603050405020304" pitchFamily="18" charset="0"/>
              </a:rPr>
              <a:t>HOSVD + RPCA</a:t>
            </a:r>
          </a:p>
          <a:p>
            <a:pPr lvl="1"/>
            <a:r>
              <a:rPr lang="en-US" altLang="zh-TW" dirty="0" smtClean="0">
                <a:latin typeface="Times New Roman" panose="02020603050405020304" pitchFamily="18" charset="0"/>
                <a:cs typeface="Times New Roman" panose="02020603050405020304" pitchFamily="18" charset="0"/>
              </a:rPr>
              <a:t>PCA + t-SNE</a:t>
            </a:r>
          </a:p>
          <a:p>
            <a:pPr lvl="1"/>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22</a:t>
            </a:fld>
            <a:endParaRPr lang="zh-TW" altLang="en-US" dirty="0"/>
          </a:p>
        </p:txBody>
      </p:sp>
    </p:spTree>
    <p:extLst>
      <p:ext uri="{BB962C8B-B14F-4D97-AF65-F5344CB8AC3E}">
        <p14:creationId xmlns:p14="http://schemas.microsoft.com/office/powerpoint/2010/main" val="37929716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2SDR Preprocessing</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23</a:t>
            </a:fld>
            <a:endParaRPr lang="zh-TW" altLang="en-US"/>
          </a:p>
        </p:txBody>
      </p:sp>
    </p:spTree>
    <p:extLst>
      <p:ext uri="{BB962C8B-B14F-4D97-AF65-F5344CB8AC3E}">
        <p14:creationId xmlns:p14="http://schemas.microsoft.com/office/powerpoint/2010/main" val="16413947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Alignment and </a:t>
            </a:r>
            <a:r>
              <a:rPr lang="en-US" altLang="zh-TW" dirty="0" smtClean="0"/>
              <a:t>averaging</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Reference-based alignment</a:t>
            </a:r>
            <a:endParaRPr lang="en-US" altLang="zh-TW" dirty="0" smtClean="0">
              <a:latin typeface="Times New Roman" panose="02020603050405020304" pitchFamily="18" charset="0"/>
              <a:cs typeface="Times New Roman" panose="02020603050405020304" pitchFamily="18" charset="0"/>
            </a:endParaRPr>
          </a:p>
          <a:p>
            <a:pPr lvl="1"/>
            <a:r>
              <a:rPr lang="en-US" altLang="zh-TW" dirty="0" smtClean="0">
                <a:latin typeface="Times New Roman" panose="02020603050405020304" pitchFamily="18" charset="0"/>
                <a:cs typeface="Times New Roman" panose="02020603050405020304" pitchFamily="18" charset="0"/>
              </a:rPr>
              <a:t>Use </a:t>
            </a:r>
            <a:r>
              <a:rPr lang="en-US" altLang="zh-TW" u="sng" dirty="0">
                <a:latin typeface="Times New Roman" panose="02020603050405020304" pitchFamily="18" charset="0"/>
                <a:cs typeface="Times New Roman" panose="02020603050405020304" pitchFamily="18" charset="0"/>
              </a:rPr>
              <a:t>correlation</a:t>
            </a:r>
            <a:r>
              <a:rPr lang="en-US" altLang="zh-TW" dirty="0">
                <a:latin typeface="Times New Roman" panose="02020603050405020304" pitchFamily="18" charset="0"/>
                <a:cs typeface="Times New Roman" panose="02020603050405020304" pitchFamily="18" charset="0"/>
              </a:rPr>
              <a:t> function as </a:t>
            </a:r>
            <a:r>
              <a:rPr lang="en-US" altLang="zh-TW" dirty="0" smtClean="0">
                <a:latin typeface="Times New Roman" panose="02020603050405020304" pitchFamily="18" charset="0"/>
                <a:cs typeface="Times New Roman" panose="02020603050405020304" pitchFamily="18" charset="0"/>
              </a:rPr>
              <a:t>the measure</a:t>
            </a:r>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24</a:t>
            </a:fld>
            <a:endParaRPr lang="zh-TW" altLang="en-US" dirty="0"/>
          </a:p>
        </p:txBody>
      </p:sp>
      <p:pic>
        <p:nvPicPr>
          <p:cNvPr id="5" name="圖片 4"/>
          <p:cNvPicPr>
            <a:picLocks noChangeAspect="1"/>
          </p:cNvPicPr>
          <p:nvPr/>
        </p:nvPicPr>
        <p:blipFill>
          <a:blip r:embed="rId3"/>
          <a:stretch>
            <a:fillRect/>
          </a:stretch>
        </p:blipFill>
        <p:spPr>
          <a:xfrm>
            <a:off x="2495600" y="2276872"/>
            <a:ext cx="5175484" cy="4302402"/>
          </a:xfrm>
          <a:prstGeom prst="rect">
            <a:avLst/>
          </a:prstGeom>
        </p:spPr>
      </p:pic>
      <p:sp>
        <p:nvSpPr>
          <p:cNvPr id="6" name="Rectangle 32"/>
          <p:cNvSpPr>
            <a:spLocks noChangeArrowheads="1"/>
          </p:cNvSpPr>
          <p:nvPr/>
        </p:nvSpPr>
        <p:spPr bwMode="auto">
          <a:xfrm>
            <a:off x="8271557" y="2780928"/>
            <a:ext cx="33108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zh-TW" dirty="0" smtClean="0">
                <a:latin typeface="Times New Roman" panose="02020603050405020304" pitchFamily="18" charset="0"/>
                <a:cs typeface="Times New Roman" panose="02020603050405020304" pitchFamily="18" charset="0"/>
              </a:rPr>
              <a:t>CCC</a:t>
            </a:r>
            <a:r>
              <a:rPr kumimoji="0" lang="en-US" altLang="zh-TW" dirty="0">
                <a:latin typeface="Times New Roman" panose="02020603050405020304" pitchFamily="18" charset="0"/>
                <a:cs typeface="Times New Roman" panose="02020603050405020304" pitchFamily="18" charset="0"/>
              </a:rPr>
              <a:t>: Cross Correlation Coefficient</a:t>
            </a:r>
            <a:endParaRPr kumimoji="0" lang="zh-TW" altLang="zh-TW" b="0" i="0" u="none" strike="noStrike" cap="none" normalizeH="0" baseline="0" dirty="0" smtClean="0">
              <a:ln>
                <a:noFill/>
              </a:ln>
              <a:effectLst/>
              <a:latin typeface="Times New Roman" panose="02020603050405020304" pitchFamily="18" charset="0"/>
              <a:cs typeface="Times New Roman" panose="02020603050405020304" pitchFamily="18" charset="0"/>
            </a:endParaRPr>
          </a:p>
        </p:txBody>
      </p:sp>
      <p:sp>
        <p:nvSpPr>
          <p:cNvPr id="7" name="Rectangle 32"/>
          <p:cNvSpPr>
            <a:spLocks noChangeArrowheads="1"/>
          </p:cNvSpPr>
          <p:nvPr/>
        </p:nvSpPr>
        <p:spPr bwMode="auto">
          <a:xfrm>
            <a:off x="8416949" y="3130584"/>
            <a:ext cx="30200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zh-TW" dirty="0" err="1" smtClean="0">
                <a:latin typeface="Times New Roman" panose="02020603050405020304" pitchFamily="18" charset="0"/>
                <a:cs typeface="Times New Roman" panose="02020603050405020304" pitchFamily="18" charset="0"/>
              </a:rPr>
              <a:t>CCf</a:t>
            </a:r>
            <a:r>
              <a:rPr kumimoji="0" lang="en-US" altLang="zh-TW" dirty="0" smtClean="0">
                <a:latin typeface="Times New Roman" panose="02020603050405020304" pitchFamily="18" charset="0"/>
                <a:cs typeface="Times New Roman" panose="02020603050405020304" pitchFamily="18" charset="0"/>
              </a:rPr>
              <a:t>: </a:t>
            </a:r>
            <a:r>
              <a:rPr kumimoji="0" lang="en-US" altLang="zh-TW" dirty="0">
                <a:latin typeface="Times New Roman" panose="02020603050405020304" pitchFamily="18" charset="0"/>
                <a:cs typeface="Times New Roman" panose="02020603050405020304" pitchFamily="18" charset="0"/>
              </a:rPr>
              <a:t>Cross Correlation </a:t>
            </a:r>
            <a:r>
              <a:rPr kumimoji="0" lang="en-US" altLang="zh-TW" dirty="0" smtClean="0">
                <a:latin typeface="Times New Roman" panose="02020603050405020304" pitchFamily="18" charset="0"/>
                <a:cs typeface="Times New Roman" panose="02020603050405020304" pitchFamily="18" charset="0"/>
              </a:rPr>
              <a:t>Function</a:t>
            </a:r>
            <a:endParaRPr kumimoji="0" lang="zh-TW" altLang="zh-TW" b="0" i="0" u="none" strike="noStrike" cap="none" normalizeH="0" baseline="0" dirty="0" smtClean="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4932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Noise reduction before alignment</a:t>
            </a:r>
            <a:endParaRPr lang="zh-TW" altLang="en-US" dirty="0"/>
          </a:p>
        </p:txBody>
      </p:sp>
      <p:sp>
        <p:nvSpPr>
          <p:cNvPr id="3" name="內容版面配置區 2"/>
          <p:cNvSpPr>
            <a:spLocks noGrp="1"/>
          </p:cNvSpPr>
          <p:nvPr>
            <p:ph sz="quarter" idx="1"/>
          </p:nvPr>
        </p:nvSpPr>
        <p:spPr/>
        <p:txBody>
          <a:bodyPr/>
          <a:lstStyle/>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25</a:t>
            </a:fld>
            <a:endParaRPr lang="zh-TW" altLang="en-US" dirty="0"/>
          </a:p>
        </p:txBody>
      </p:sp>
      <p:sp>
        <p:nvSpPr>
          <p:cNvPr id="7" name="AutoShape 3"/>
          <p:cNvSpPr>
            <a:spLocks noChangeAspect="1" noChangeArrowheads="1" noTextEdit="1"/>
          </p:cNvSpPr>
          <p:nvPr/>
        </p:nvSpPr>
        <p:spPr bwMode="auto">
          <a:xfrm>
            <a:off x="1775520" y="1484784"/>
            <a:ext cx="8208912" cy="485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505" y="1506192"/>
            <a:ext cx="2107694" cy="131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1584" y="4668705"/>
            <a:ext cx="2173863" cy="149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6928" y="4867214"/>
            <a:ext cx="2152455" cy="1449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1"/>
          <p:cNvSpPr>
            <a:spLocks noChangeArrowheads="1"/>
          </p:cNvSpPr>
          <p:nvPr/>
        </p:nvSpPr>
        <p:spPr bwMode="auto">
          <a:xfrm>
            <a:off x="6222501" y="4168541"/>
            <a:ext cx="9217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0" i="0" u="none" strike="noStrike" cap="none" normalizeH="0" baseline="0" dirty="0" smtClean="0">
                <a:ln>
                  <a:noFill/>
                </a:ln>
                <a:solidFill>
                  <a:srgbClr val="000000"/>
                </a:solidFill>
                <a:effectLst/>
                <a:latin typeface="Times New Roman" panose="02020603050405020304" pitchFamily="18" charset="0"/>
              </a:rPr>
              <a:t>Orientation </a:t>
            </a:r>
            <a:endParaRPr kumimoji="0" lang="zh-TW" altLang="zh-TW" sz="1500" b="0" i="0" u="none" strike="noStrike" cap="none" normalizeH="0" baseline="0" dirty="0" smtClean="0">
              <a:ln>
                <a:noFill/>
              </a:ln>
              <a:solidFill>
                <a:schemeClr val="tx1"/>
              </a:solidFill>
              <a:effectLst/>
            </a:endParaRPr>
          </a:p>
        </p:txBody>
      </p:sp>
      <p:sp>
        <p:nvSpPr>
          <p:cNvPr id="12" name="Rectangle 12"/>
          <p:cNvSpPr>
            <a:spLocks noChangeArrowheads="1"/>
          </p:cNvSpPr>
          <p:nvPr/>
        </p:nvSpPr>
        <p:spPr bwMode="auto">
          <a:xfrm>
            <a:off x="6236124" y="4378727"/>
            <a:ext cx="8415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0" i="0" u="none" strike="noStrike" cap="none" normalizeH="0" baseline="0" dirty="0" smtClean="0">
                <a:ln>
                  <a:noFill/>
                </a:ln>
                <a:solidFill>
                  <a:srgbClr val="000000"/>
                </a:solidFill>
                <a:effectLst/>
                <a:latin typeface="Times New Roman" panose="02020603050405020304" pitchFamily="18" charset="0"/>
              </a:rPr>
              <a:t>parameters</a:t>
            </a:r>
            <a:endParaRPr kumimoji="0" lang="zh-TW" altLang="zh-TW" sz="1500" b="0" i="0" u="none" strike="noStrike" cap="none" normalizeH="0" baseline="0" dirty="0" smtClean="0">
              <a:ln>
                <a:noFill/>
              </a:ln>
              <a:solidFill>
                <a:schemeClr val="tx1"/>
              </a:solidFill>
              <a:effectLst/>
            </a:endParaRPr>
          </a:p>
        </p:txBody>
      </p:sp>
      <p:sp>
        <p:nvSpPr>
          <p:cNvPr id="13" name="Rectangle 13"/>
          <p:cNvSpPr>
            <a:spLocks noChangeArrowheads="1"/>
          </p:cNvSpPr>
          <p:nvPr/>
        </p:nvSpPr>
        <p:spPr bwMode="auto">
          <a:xfrm>
            <a:off x="4608590" y="4726539"/>
            <a:ext cx="157735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zh-TW" altLang="zh-TW"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Reference</a:t>
            </a:r>
            <a:r>
              <a:rPr kumimoji="0" lang="en-US" altLang="zh-TW"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a:t>
            </a:r>
            <a:r>
              <a:rPr kumimoji="0" lang="zh-TW" altLang="zh-TW" dirty="0" smtClean="0">
                <a:solidFill>
                  <a:srgbClr val="0070C0"/>
                </a:solidFill>
                <a:latin typeface="Times New Roman" panose="02020603050405020304" pitchFamily="18" charset="0"/>
                <a:cs typeface="Times New Roman" panose="02020603050405020304" pitchFamily="18" charset="0"/>
              </a:rPr>
              <a:t>Based</a:t>
            </a:r>
            <a:endParaRPr kumimoji="0" lang="en-US" altLang="zh-TW" dirty="0" smtClean="0">
              <a:solidFill>
                <a:srgbClr val="0070C0"/>
              </a:solidFill>
              <a:latin typeface="Times New Roman" panose="02020603050405020304" pitchFamily="18" charset="0"/>
              <a:cs typeface="Times New Roman" panose="02020603050405020304" pitchFamily="18" charset="0"/>
            </a:endParaRPr>
          </a:p>
          <a:p>
            <a:r>
              <a:rPr kumimoji="0" lang="en-US" altLang="zh-TW" dirty="0" smtClean="0">
                <a:solidFill>
                  <a:srgbClr val="0070C0"/>
                </a:solidFill>
                <a:latin typeface="Times New Roman" panose="02020603050405020304" pitchFamily="18" charset="0"/>
                <a:cs typeface="Times New Roman" panose="02020603050405020304" pitchFamily="18" charset="0"/>
              </a:rPr>
              <a:t>     </a:t>
            </a:r>
            <a:r>
              <a:rPr kumimoji="0" lang="zh-TW" altLang="zh-TW" dirty="0" smtClean="0">
                <a:solidFill>
                  <a:srgbClr val="0070C0"/>
                </a:solidFill>
                <a:latin typeface="Times New Roman" panose="02020603050405020304" pitchFamily="18" charset="0"/>
                <a:cs typeface="Times New Roman" panose="02020603050405020304" pitchFamily="18" charset="0"/>
              </a:rPr>
              <a:t>Alignment</a:t>
            </a:r>
            <a:endParaRPr kumimoji="0" lang="zh-TW" altLang="zh-TW"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endParaRPr>
          </a:p>
        </p:txBody>
      </p:sp>
      <p:pic>
        <p:nvPicPr>
          <p:cNvPr id="1044"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68426" y="3000844"/>
            <a:ext cx="371717" cy="16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9"/>
          <p:cNvSpPr>
            <a:spLocks noChangeArrowheads="1"/>
          </p:cNvSpPr>
          <p:nvPr/>
        </p:nvSpPr>
        <p:spPr bwMode="auto">
          <a:xfrm>
            <a:off x="6182385" y="3022252"/>
            <a:ext cx="9217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Orientation </a:t>
            </a:r>
            <a:endParaRPr kumimoji="0" lang="zh-TW" altLang="zh-TW" sz="1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29" name="Rectangle 30"/>
          <p:cNvSpPr>
            <a:spLocks noChangeArrowheads="1"/>
          </p:cNvSpPr>
          <p:nvPr/>
        </p:nvSpPr>
        <p:spPr bwMode="auto">
          <a:xfrm>
            <a:off x="6190527" y="3227360"/>
            <a:ext cx="84157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parameters</a:t>
            </a:r>
            <a:endParaRPr kumimoji="0" lang="zh-TW" altLang="zh-TW" sz="1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31" name="Rectangle 32"/>
          <p:cNvSpPr>
            <a:spLocks noChangeArrowheads="1"/>
          </p:cNvSpPr>
          <p:nvPr/>
        </p:nvSpPr>
        <p:spPr bwMode="auto">
          <a:xfrm>
            <a:off x="3221518" y="3619724"/>
            <a:ext cx="6283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2</a:t>
            </a:r>
            <a:r>
              <a:rPr kumimoji="0" lang="zh-TW" altLang="zh-TW" sz="2000" b="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SDR</a:t>
            </a:r>
          </a:p>
        </p:txBody>
      </p:sp>
      <p:pic>
        <p:nvPicPr>
          <p:cNvPr id="1057"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9161" y="1683293"/>
            <a:ext cx="2195271" cy="144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ine 38"/>
          <p:cNvSpPr>
            <a:spLocks noChangeShapeType="1"/>
          </p:cNvSpPr>
          <p:nvPr/>
        </p:nvSpPr>
        <p:spPr bwMode="auto">
          <a:xfrm flipV="1">
            <a:off x="6652602" y="1959115"/>
            <a:ext cx="0" cy="1028106"/>
          </a:xfrm>
          <a:prstGeom prst="line">
            <a:avLst/>
          </a:prstGeom>
          <a:ln w="28575" cap="flat" cmpd="sng" algn="ctr">
            <a:solidFill>
              <a:srgbClr val="00B05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41" name="Rectangle 43"/>
          <p:cNvSpPr>
            <a:spLocks noChangeArrowheads="1"/>
          </p:cNvSpPr>
          <p:nvPr/>
        </p:nvSpPr>
        <p:spPr bwMode="auto">
          <a:xfrm>
            <a:off x="8421664" y="3462519"/>
            <a:ext cx="3847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0" i="0" u="none" strike="noStrike" cap="none" normalizeH="0" baseline="0" dirty="0" smtClean="0">
                <a:ln>
                  <a:noFill/>
                </a:ln>
                <a:solidFill>
                  <a:srgbClr val="000000"/>
                </a:solidFill>
                <a:effectLst/>
                <a:latin typeface="Times New Roman" panose="02020603050405020304" pitchFamily="18" charset="0"/>
              </a:rPr>
              <a:t>CCC</a:t>
            </a:r>
            <a:endParaRPr kumimoji="0" lang="zh-TW" altLang="zh-TW" sz="1500" b="0" i="0" u="none" strike="noStrike" cap="none" normalizeH="0" baseline="0" dirty="0" smtClean="0">
              <a:ln>
                <a:noFill/>
              </a:ln>
              <a:solidFill>
                <a:schemeClr val="tx1"/>
              </a:solidFill>
              <a:effectLst/>
            </a:endParaRPr>
          </a:p>
        </p:txBody>
      </p:sp>
      <p:sp>
        <p:nvSpPr>
          <p:cNvPr id="43" name="Rectangle 45"/>
          <p:cNvSpPr>
            <a:spLocks noChangeArrowheads="1"/>
          </p:cNvSpPr>
          <p:nvPr/>
        </p:nvSpPr>
        <p:spPr bwMode="auto">
          <a:xfrm>
            <a:off x="8421664" y="4015768"/>
            <a:ext cx="3847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0" i="0" u="none" strike="noStrike" cap="none" normalizeH="0" baseline="0" dirty="0" smtClean="0">
                <a:ln>
                  <a:noFill/>
                </a:ln>
                <a:solidFill>
                  <a:srgbClr val="000000"/>
                </a:solidFill>
                <a:effectLst/>
                <a:latin typeface="Times New Roman" panose="02020603050405020304" pitchFamily="18" charset="0"/>
              </a:rPr>
              <a:t>CCC</a:t>
            </a:r>
            <a:endParaRPr kumimoji="0" lang="zh-TW" altLang="zh-TW" sz="1500" b="0" i="0" u="none" strike="noStrike" cap="none" normalizeH="0" baseline="0" dirty="0" smtClean="0">
              <a:ln>
                <a:noFill/>
              </a:ln>
              <a:solidFill>
                <a:schemeClr val="tx1"/>
              </a:solidFill>
              <a:effectLst/>
            </a:endParaRPr>
          </a:p>
        </p:txBody>
      </p:sp>
      <p:sp>
        <p:nvSpPr>
          <p:cNvPr id="58" name="圓角矩形 57"/>
          <p:cNvSpPr/>
          <p:nvPr/>
        </p:nvSpPr>
        <p:spPr>
          <a:xfrm>
            <a:off x="6070699" y="2998897"/>
            <a:ext cx="1092601" cy="465135"/>
          </a:xfrm>
          <a:prstGeom prst="roundRect">
            <a:avLst/>
          </a:prstGeom>
          <a:no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圓角矩形 63"/>
          <p:cNvSpPr/>
          <p:nvPr/>
        </p:nvSpPr>
        <p:spPr>
          <a:xfrm>
            <a:off x="6079455" y="4121300"/>
            <a:ext cx="1090832" cy="465135"/>
          </a:xfrm>
          <a:prstGeom prst="roundRect">
            <a:avLst/>
          </a:prstGeom>
          <a:no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圓角矩形 64"/>
          <p:cNvSpPr/>
          <p:nvPr/>
        </p:nvSpPr>
        <p:spPr>
          <a:xfrm>
            <a:off x="8113196" y="3322516"/>
            <a:ext cx="916643" cy="465135"/>
          </a:xfrm>
          <a:prstGeom prst="roundRect">
            <a:avLst/>
          </a:prstGeom>
          <a:no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圓角矩形 65"/>
          <p:cNvSpPr/>
          <p:nvPr/>
        </p:nvSpPr>
        <p:spPr>
          <a:xfrm>
            <a:off x="8112224" y="3871213"/>
            <a:ext cx="916643" cy="465135"/>
          </a:xfrm>
          <a:prstGeom prst="roundRect">
            <a:avLst/>
          </a:prstGeom>
          <a:no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Line 38"/>
          <p:cNvSpPr>
            <a:spLocks noChangeShapeType="1"/>
          </p:cNvSpPr>
          <p:nvPr/>
        </p:nvSpPr>
        <p:spPr bwMode="auto">
          <a:xfrm flipH="1">
            <a:off x="6652602" y="4604481"/>
            <a:ext cx="0" cy="1045090"/>
          </a:xfrm>
          <a:prstGeom prst="line">
            <a:avLst/>
          </a:prstGeom>
          <a:ln w="28575" cap="flat" cmpd="sng" algn="ctr">
            <a:solidFill>
              <a:srgbClr val="00B05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76" name="Line 38"/>
          <p:cNvSpPr>
            <a:spLocks noChangeShapeType="1"/>
          </p:cNvSpPr>
          <p:nvPr/>
        </p:nvSpPr>
        <p:spPr bwMode="auto">
          <a:xfrm>
            <a:off x="2927647" y="2811358"/>
            <a:ext cx="2" cy="2021384"/>
          </a:xfrm>
          <a:prstGeom prst="line">
            <a:avLst/>
          </a:prstGeom>
          <a:ln w="28575" cap="flat" cmpd="sng" algn="ctr">
            <a:solidFill>
              <a:srgbClr val="DC3059"/>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77" name="Line 38"/>
          <p:cNvSpPr>
            <a:spLocks noChangeShapeType="1"/>
          </p:cNvSpPr>
          <p:nvPr/>
        </p:nvSpPr>
        <p:spPr bwMode="auto">
          <a:xfrm flipV="1">
            <a:off x="3980520" y="2276132"/>
            <a:ext cx="498218" cy="740"/>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78" name="Line 38"/>
          <p:cNvSpPr>
            <a:spLocks noChangeShapeType="1"/>
          </p:cNvSpPr>
          <p:nvPr/>
        </p:nvSpPr>
        <p:spPr bwMode="auto">
          <a:xfrm>
            <a:off x="4474845" y="2297221"/>
            <a:ext cx="7785" cy="979979"/>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79" name="Line 38"/>
          <p:cNvSpPr>
            <a:spLocks noChangeShapeType="1"/>
          </p:cNvSpPr>
          <p:nvPr/>
        </p:nvSpPr>
        <p:spPr bwMode="auto">
          <a:xfrm>
            <a:off x="4474845" y="3277200"/>
            <a:ext cx="537168" cy="9730"/>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0" name="Line 38"/>
          <p:cNvSpPr>
            <a:spLocks noChangeShapeType="1"/>
          </p:cNvSpPr>
          <p:nvPr/>
        </p:nvSpPr>
        <p:spPr bwMode="auto">
          <a:xfrm flipV="1">
            <a:off x="3949383" y="5499650"/>
            <a:ext cx="498218" cy="740"/>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1" name="Line 38"/>
          <p:cNvSpPr>
            <a:spLocks noChangeShapeType="1"/>
          </p:cNvSpPr>
          <p:nvPr/>
        </p:nvSpPr>
        <p:spPr bwMode="auto">
          <a:xfrm flipH="1">
            <a:off x="4444054" y="4377180"/>
            <a:ext cx="3547" cy="1128926"/>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2" name="Line 38"/>
          <p:cNvSpPr>
            <a:spLocks noChangeShapeType="1"/>
          </p:cNvSpPr>
          <p:nvPr/>
        </p:nvSpPr>
        <p:spPr bwMode="auto">
          <a:xfrm>
            <a:off x="4459609" y="4373165"/>
            <a:ext cx="576064" cy="4015"/>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3" name="Line 38"/>
          <p:cNvSpPr>
            <a:spLocks noChangeShapeType="1"/>
          </p:cNvSpPr>
          <p:nvPr/>
        </p:nvSpPr>
        <p:spPr bwMode="auto">
          <a:xfrm>
            <a:off x="5481986" y="3267470"/>
            <a:ext cx="537168" cy="9730"/>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4" name="Line 38"/>
          <p:cNvSpPr>
            <a:spLocks noChangeShapeType="1"/>
          </p:cNvSpPr>
          <p:nvPr/>
        </p:nvSpPr>
        <p:spPr bwMode="auto">
          <a:xfrm>
            <a:off x="5465429" y="4373165"/>
            <a:ext cx="537168" cy="9730"/>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5" name="Line 38"/>
          <p:cNvSpPr>
            <a:spLocks noChangeShapeType="1"/>
          </p:cNvSpPr>
          <p:nvPr/>
        </p:nvSpPr>
        <p:spPr bwMode="auto">
          <a:xfrm>
            <a:off x="5472897" y="3635293"/>
            <a:ext cx="2637382" cy="16055"/>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6" name="Line 38"/>
          <p:cNvSpPr>
            <a:spLocks noChangeShapeType="1"/>
          </p:cNvSpPr>
          <p:nvPr/>
        </p:nvSpPr>
        <p:spPr bwMode="auto">
          <a:xfrm>
            <a:off x="5465429" y="4015325"/>
            <a:ext cx="2634787" cy="5202"/>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7" name="Line 38"/>
          <p:cNvSpPr>
            <a:spLocks noChangeShapeType="1"/>
          </p:cNvSpPr>
          <p:nvPr/>
        </p:nvSpPr>
        <p:spPr bwMode="auto">
          <a:xfrm>
            <a:off x="4029007" y="1944583"/>
            <a:ext cx="3719283" cy="14532"/>
          </a:xfrm>
          <a:prstGeom prst="line">
            <a:avLst/>
          </a:prstGeom>
          <a:ln w="28575" cap="flat" cmpd="sng" algn="ctr">
            <a:solidFill>
              <a:srgbClr val="00B05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8" name="Line 38"/>
          <p:cNvSpPr>
            <a:spLocks noChangeShapeType="1"/>
          </p:cNvSpPr>
          <p:nvPr/>
        </p:nvSpPr>
        <p:spPr bwMode="auto">
          <a:xfrm>
            <a:off x="4236224" y="2008675"/>
            <a:ext cx="19463" cy="3664175"/>
          </a:xfrm>
          <a:prstGeom prst="line">
            <a:avLst/>
          </a:prstGeom>
          <a:ln w="28575"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89" name="Line 38"/>
          <p:cNvSpPr>
            <a:spLocks noChangeShapeType="1"/>
          </p:cNvSpPr>
          <p:nvPr/>
        </p:nvSpPr>
        <p:spPr bwMode="auto">
          <a:xfrm>
            <a:off x="4292637" y="5646210"/>
            <a:ext cx="3370997" cy="3362"/>
          </a:xfrm>
          <a:prstGeom prst="line">
            <a:avLst/>
          </a:prstGeom>
          <a:ln w="28575" cap="flat" cmpd="sng" algn="ctr">
            <a:solidFill>
              <a:srgbClr val="00B05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90" name="Rectangle 32"/>
          <p:cNvSpPr>
            <a:spLocks noChangeArrowheads="1"/>
          </p:cNvSpPr>
          <p:nvPr/>
        </p:nvSpPr>
        <p:spPr bwMode="auto">
          <a:xfrm>
            <a:off x="6203804" y="1576050"/>
            <a:ext cx="9664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dirty="0" smtClean="0">
                <a:solidFill>
                  <a:srgbClr val="00B050"/>
                </a:solidFill>
                <a:latin typeface="Times New Roman" panose="02020603050405020304" pitchFamily="18" charset="0"/>
                <a:cs typeface="Times New Roman" panose="02020603050405020304" pitchFamily="18" charset="0"/>
              </a:rPr>
              <a:t>Transform</a:t>
            </a:r>
            <a:endParaRPr kumimoji="0" lang="zh-TW" altLang="zh-TW" b="0" i="0" u="none" strike="noStrike" cap="none" normalizeH="0" baseline="0" dirty="0" smtClean="0">
              <a:ln>
                <a:noFill/>
              </a:ln>
              <a:solidFill>
                <a:srgbClr val="00B05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49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5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28" grpId="0"/>
      <p:bldP spid="29" grpId="0"/>
      <p:bldP spid="31" grpId="0"/>
      <p:bldP spid="36" grpId="0" animBg="1"/>
      <p:bldP spid="41" grpId="0"/>
      <p:bldP spid="43" grpId="0"/>
      <p:bldP spid="58" grpId="0" animBg="1"/>
      <p:bldP spid="64" grpId="0" animBg="1"/>
      <p:bldP spid="65" grpId="0" animBg="1"/>
      <p:bldP spid="66"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Noise reduction before alignment</a:t>
            </a:r>
            <a:endParaRPr lang="zh-TW" altLang="en-US" dirty="0"/>
          </a:p>
        </p:txBody>
      </p:sp>
      <p:sp>
        <p:nvSpPr>
          <p:cNvPr id="3" name="內容版面配置區 2"/>
          <p:cNvSpPr>
            <a:spLocks noGrp="1"/>
          </p:cNvSpPr>
          <p:nvPr>
            <p:ph sz="quarter" idx="1"/>
          </p:nvPr>
        </p:nvSpPr>
        <p:spPr>
          <a:xfrm>
            <a:off x="609600" y="1219200"/>
            <a:ext cx="10742984" cy="4937760"/>
          </a:xfrm>
        </p:spPr>
        <p:txBody>
          <a:bodyPr/>
          <a:lstStyle/>
          <a:p>
            <a:r>
              <a:rPr lang="en-US" altLang="zh-TW" dirty="0" smtClean="0">
                <a:latin typeface="Times New Roman" panose="02020603050405020304" pitchFamily="18" charset="0"/>
                <a:cs typeface="Times New Roman" panose="02020603050405020304" pitchFamily="18" charset="0"/>
              </a:rPr>
              <a:t>Using Dataset 1</a:t>
            </a:r>
          </a:p>
          <a:p>
            <a:pPr lvl="1"/>
            <a:r>
              <a:rPr lang="en-US" altLang="zh-TW" dirty="0" smtClean="0">
                <a:latin typeface="Times New Roman" panose="02020603050405020304" pitchFamily="18" charset="0"/>
                <a:cs typeface="Times New Roman" panose="02020603050405020304" pitchFamily="18" charset="0"/>
              </a:rPr>
              <a:t>21 most correlated images are averaged using </a:t>
            </a:r>
            <a:r>
              <a:rPr lang="en-US" altLang="zh-TW" u="sng" dirty="0" smtClean="0">
                <a:latin typeface="Times New Roman" panose="02020603050405020304" pitchFamily="18" charset="0"/>
                <a:cs typeface="Times New Roman" panose="02020603050405020304" pitchFamily="18" charset="0"/>
              </a:rPr>
              <a:t>original data</a:t>
            </a: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26</a:t>
            </a:fld>
            <a:endParaRPr lang="zh-TW" altLang="en-US" dirty="0"/>
          </a:p>
        </p:txBody>
      </p:sp>
      <p:sp>
        <p:nvSpPr>
          <p:cNvPr id="18" name="文字方塊 17"/>
          <p:cNvSpPr txBox="1"/>
          <p:nvPr/>
        </p:nvSpPr>
        <p:spPr>
          <a:xfrm>
            <a:off x="9983241" y="5117979"/>
            <a:ext cx="1369343"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With 2SDR</a:t>
            </a:r>
            <a:endParaRPr lang="zh-TW" altLang="en-US" dirty="0">
              <a:latin typeface="Times New Roman" panose="02020603050405020304" pitchFamily="18" charset="0"/>
              <a:cs typeface="Times New Roman" panose="02020603050405020304" pitchFamily="18" charset="0"/>
            </a:endParaRPr>
          </a:p>
        </p:txBody>
      </p:sp>
      <p:sp>
        <p:nvSpPr>
          <p:cNvPr id="23" name="文字方塊 22"/>
          <p:cNvSpPr txBox="1"/>
          <p:nvPr/>
        </p:nvSpPr>
        <p:spPr>
          <a:xfrm>
            <a:off x="10113524" y="3825317"/>
            <a:ext cx="1189324" cy="646331"/>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Without 2SDR</a:t>
            </a:r>
            <a:endParaRPr lang="zh-TW" altLang="en-US" dirty="0">
              <a:latin typeface="Times New Roman" panose="02020603050405020304" pitchFamily="18" charset="0"/>
              <a:cs typeface="Times New Roman" panose="02020603050405020304" pitchFamily="18" charset="0"/>
            </a:endParaRPr>
          </a:p>
        </p:txBody>
      </p:sp>
      <p:sp>
        <p:nvSpPr>
          <p:cNvPr id="24" name="文字方塊 23"/>
          <p:cNvSpPr txBox="1"/>
          <p:nvPr/>
        </p:nvSpPr>
        <p:spPr>
          <a:xfrm>
            <a:off x="10073250" y="2847487"/>
            <a:ext cx="1189324"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Reference</a:t>
            </a:r>
            <a:endParaRPr lang="zh-TW" altLang="en-US" dirty="0">
              <a:latin typeface="Times New Roman" panose="02020603050405020304" pitchFamily="18" charset="0"/>
              <a:cs typeface="Times New Roman" panose="02020603050405020304" pitchFamily="18" charset="0"/>
            </a:endParaRPr>
          </a:p>
        </p:txBody>
      </p:sp>
      <p:grpSp>
        <p:nvGrpSpPr>
          <p:cNvPr id="5" name="群組 4"/>
          <p:cNvGrpSpPr/>
          <p:nvPr/>
        </p:nvGrpSpPr>
        <p:grpSpPr>
          <a:xfrm>
            <a:off x="321038" y="3327800"/>
            <a:ext cx="3787553" cy="2333448"/>
            <a:chOff x="1775520" y="1484784"/>
            <a:chExt cx="8208912" cy="4853728"/>
          </a:xfrm>
        </p:grpSpPr>
        <p:sp>
          <p:nvSpPr>
            <p:cNvPr id="20" name="AutoShape 3"/>
            <p:cNvSpPr>
              <a:spLocks noChangeAspect="1" noChangeArrowheads="1" noTextEdit="1"/>
            </p:cNvSpPr>
            <p:nvPr/>
          </p:nvSpPr>
          <p:spPr bwMode="auto">
            <a:xfrm>
              <a:off x="1775520" y="1484784"/>
              <a:ext cx="8208912" cy="485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pic>
          <p:nvPicPr>
            <p:cNvPr id="2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505" y="1506192"/>
              <a:ext cx="2107694" cy="131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1584" y="4668705"/>
              <a:ext cx="2173863" cy="149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6928" y="4867214"/>
              <a:ext cx="2152455" cy="1449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11"/>
            <p:cNvSpPr>
              <a:spLocks noChangeArrowheads="1"/>
            </p:cNvSpPr>
            <p:nvPr/>
          </p:nvSpPr>
          <p:spPr bwMode="auto">
            <a:xfrm>
              <a:off x="6222501" y="4168540"/>
              <a:ext cx="1066595" cy="2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baseline="0" dirty="0" smtClean="0">
                  <a:ln>
                    <a:noFill/>
                  </a:ln>
                  <a:solidFill>
                    <a:srgbClr val="000000"/>
                  </a:solidFill>
                  <a:effectLst/>
                  <a:latin typeface="Times New Roman" panose="02020603050405020304" pitchFamily="18" charset="0"/>
                </a:rPr>
                <a:t>Orientation </a:t>
              </a:r>
              <a:endParaRPr kumimoji="0" lang="zh-TW" altLang="zh-TW" sz="800" b="0" i="0" u="none" strike="noStrike" cap="none" normalizeH="0" baseline="0" dirty="0" smtClean="0">
                <a:ln>
                  <a:noFill/>
                </a:ln>
                <a:solidFill>
                  <a:schemeClr val="tx1"/>
                </a:solidFill>
                <a:effectLst/>
              </a:endParaRPr>
            </a:p>
          </p:txBody>
        </p:sp>
        <p:sp>
          <p:nvSpPr>
            <p:cNvPr id="32" name="Rectangle 12"/>
            <p:cNvSpPr>
              <a:spLocks noChangeArrowheads="1"/>
            </p:cNvSpPr>
            <p:nvPr/>
          </p:nvSpPr>
          <p:spPr bwMode="auto">
            <a:xfrm>
              <a:off x="6236123" y="4378727"/>
              <a:ext cx="969316" cy="2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baseline="0" dirty="0" smtClean="0">
                  <a:ln>
                    <a:noFill/>
                  </a:ln>
                  <a:solidFill>
                    <a:srgbClr val="000000"/>
                  </a:solidFill>
                  <a:effectLst/>
                  <a:latin typeface="Times New Roman" panose="02020603050405020304" pitchFamily="18" charset="0"/>
                </a:rPr>
                <a:t>parameters</a:t>
              </a:r>
              <a:endParaRPr kumimoji="0" lang="zh-TW" altLang="zh-TW" sz="800" b="0" i="0" u="none" strike="noStrike" cap="none" normalizeH="0" baseline="0" dirty="0" smtClean="0">
                <a:ln>
                  <a:noFill/>
                </a:ln>
                <a:solidFill>
                  <a:schemeClr val="tx1"/>
                </a:solidFill>
                <a:effectLst/>
              </a:endParaRPr>
            </a:p>
          </p:txBody>
        </p:sp>
        <p:sp>
          <p:nvSpPr>
            <p:cNvPr id="33" name="Rectangle 13"/>
            <p:cNvSpPr>
              <a:spLocks noChangeArrowheads="1"/>
            </p:cNvSpPr>
            <p:nvPr/>
          </p:nvSpPr>
          <p:spPr bwMode="auto">
            <a:xfrm>
              <a:off x="4608590" y="4726539"/>
              <a:ext cx="1507824" cy="51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zh-TW" altLang="zh-TW" sz="8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Reference</a:t>
              </a:r>
              <a:r>
                <a:rPr kumimoji="0" lang="en-US" altLang="zh-TW" sz="8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a:t>
              </a:r>
              <a:r>
                <a:rPr kumimoji="0" lang="zh-TW" altLang="zh-TW" sz="800" dirty="0" smtClean="0">
                  <a:solidFill>
                    <a:srgbClr val="0070C0"/>
                  </a:solidFill>
                  <a:latin typeface="Times New Roman" panose="02020603050405020304" pitchFamily="18" charset="0"/>
                  <a:cs typeface="Times New Roman" panose="02020603050405020304" pitchFamily="18" charset="0"/>
                </a:rPr>
                <a:t>Based</a:t>
              </a:r>
              <a:endParaRPr kumimoji="0" lang="en-US" altLang="zh-TW" sz="800" dirty="0" smtClean="0">
                <a:solidFill>
                  <a:srgbClr val="0070C0"/>
                </a:solidFill>
                <a:latin typeface="Times New Roman" panose="02020603050405020304" pitchFamily="18" charset="0"/>
                <a:cs typeface="Times New Roman" panose="02020603050405020304" pitchFamily="18" charset="0"/>
              </a:endParaRPr>
            </a:p>
            <a:p>
              <a:r>
                <a:rPr kumimoji="0" lang="en-US" altLang="zh-TW" sz="800" dirty="0" smtClean="0">
                  <a:solidFill>
                    <a:srgbClr val="0070C0"/>
                  </a:solidFill>
                  <a:latin typeface="Times New Roman" panose="02020603050405020304" pitchFamily="18" charset="0"/>
                  <a:cs typeface="Times New Roman" panose="02020603050405020304" pitchFamily="18" charset="0"/>
                </a:rPr>
                <a:t>     </a:t>
              </a:r>
              <a:r>
                <a:rPr kumimoji="0" lang="zh-TW" altLang="zh-TW" sz="800" dirty="0" smtClean="0">
                  <a:solidFill>
                    <a:srgbClr val="0070C0"/>
                  </a:solidFill>
                  <a:latin typeface="Times New Roman" panose="02020603050405020304" pitchFamily="18" charset="0"/>
                  <a:cs typeface="Times New Roman" panose="02020603050405020304" pitchFamily="18" charset="0"/>
                </a:rPr>
                <a:t>Alignment</a:t>
              </a:r>
              <a:endParaRPr kumimoji="0" lang="zh-TW" altLang="zh-TW" sz="8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endParaRPr>
            </a:p>
          </p:txBody>
        </p:sp>
        <p:pic>
          <p:nvPicPr>
            <p:cNvPr id="34"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68426" y="3000844"/>
              <a:ext cx="371717" cy="16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29"/>
            <p:cNvSpPr>
              <a:spLocks noChangeArrowheads="1"/>
            </p:cNvSpPr>
            <p:nvPr/>
          </p:nvSpPr>
          <p:spPr bwMode="auto">
            <a:xfrm>
              <a:off x="6182386" y="3022253"/>
              <a:ext cx="1066595" cy="2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Orientation </a:t>
              </a:r>
              <a:endParaRPr kumimoji="0" lang="zh-TW" altLang="zh-TW" sz="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36" name="Rectangle 30"/>
            <p:cNvSpPr>
              <a:spLocks noChangeArrowheads="1"/>
            </p:cNvSpPr>
            <p:nvPr/>
          </p:nvSpPr>
          <p:spPr bwMode="auto">
            <a:xfrm>
              <a:off x="6190526" y="3227360"/>
              <a:ext cx="969316" cy="2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parameters</a:t>
              </a:r>
              <a:endParaRPr kumimoji="0" lang="zh-TW" altLang="zh-TW" sz="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37" name="Rectangle 32"/>
            <p:cNvSpPr>
              <a:spLocks noChangeArrowheads="1"/>
            </p:cNvSpPr>
            <p:nvPr/>
          </p:nvSpPr>
          <p:spPr bwMode="auto">
            <a:xfrm>
              <a:off x="3221519" y="3619723"/>
              <a:ext cx="545459" cy="2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2</a:t>
              </a:r>
              <a:r>
                <a:rPr kumimoji="0" lang="zh-TW" altLang="zh-TW" sz="800" b="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SDR</a:t>
              </a:r>
            </a:p>
          </p:txBody>
        </p:sp>
        <p:pic>
          <p:nvPicPr>
            <p:cNvPr id="38"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9161" y="1683293"/>
              <a:ext cx="2195271" cy="144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Line 38"/>
            <p:cNvSpPr>
              <a:spLocks noChangeShapeType="1"/>
            </p:cNvSpPr>
            <p:nvPr/>
          </p:nvSpPr>
          <p:spPr bwMode="auto">
            <a:xfrm flipV="1">
              <a:off x="6652602" y="1959115"/>
              <a:ext cx="0" cy="1028106"/>
            </a:xfrm>
            <a:prstGeom prst="line">
              <a:avLst/>
            </a:prstGeom>
            <a:ln w="28575" cap="flat" cmpd="sng" algn="ctr">
              <a:solidFill>
                <a:srgbClr val="00B05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40" name="Rectangle 43"/>
            <p:cNvSpPr>
              <a:spLocks noChangeArrowheads="1"/>
            </p:cNvSpPr>
            <p:nvPr/>
          </p:nvSpPr>
          <p:spPr bwMode="auto">
            <a:xfrm>
              <a:off x="8421663" y="3462520"/>
              <a:ext cx="448180" cy="2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baseline="0" dirty="0" smtClean="0">
                  <a:ln>
                    <a:noFill/>
                  </a:ln>
                  <a:solidFill>
                    <a:srgbClr val="000000"/>
                  </a:solidFill>
                  <a:effectLst/>
                  <a:latin typeface="Times New Roman" panose="02020603050405020304" pitchFamily="18" charset="0"/>
                </a:rPr>
                <a:t>CCC</a:t>
              </a:r>
              <a:endParaRPr kumimoji="0" lang="zh-TW" altLang="zh-TW" sz="800" b="0" i="0" u="none" strike="noStrike" cap="none" normalizeH="0" baseline="0" dirty="0" smtClean="0">
                <a:ln>
                  <a:noFill/>
                </a:ln>
                <a:solidFill>
                  <a:schemeClr val="tx1"/>
                </a:solidFill>
                <a:effectLst/>
              </a:endParaRPr>
            </a:p>
          </p:txBody>
        </p:sp>
        <p:sp>
          <p:nvSpPr>
            <p:cNvPr id="41" name="Rectangle 45"/>
            <p:cNvSpPr>
              <a:spLocks noChangeArrowheads="1"/>
            </p:cNvSpPr>
            <p:nvPr/>
          </p:nvSpPr>
          <p:spPr bwMode="auto">
            <a:xfrm>
              <a:off x="8421663" y="4015768"/>
              <a:ext cx="448180" cy="2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baseline="0" dirty="0" smtClean="0">
                  <a:ln>
                    <a:noFill/>
                  </a:ln>
                  <a:solidFill>
                    <a:srgbClr val="000000"/>
                  </a:solidFill>
                  <a:effectLst/>
                  <a:latin typeface="Times New Roman" panose="02020603050405020304" pitchFamily="18" charset="0"/>
                </a:rPr>
                <a:t>CCC</a:t>
              </a:r>
              <a:endParaRPr kumimoji="0" lang="zh-TW" altLang="zh-TW" sz="800" b="0" i="0" u="none" strike="noStrike" cap="none" normalizeH="0" baseline="0" dirty="0" smtClean="0">
                <a:ln>
                  <a:noFill/>
                </a:ln>
                <a:solidFill>
                  <a:schemeClr val="tx1"/>
                </a:solidFill>
                <a:effectLst/>
              </a:endParaRPr>
            </a:p>
          </p:txBody>
        </p:sp>
        <p:sp>
          <p:nvSpPr>
            <p:cNvPr id="42" name="圓角矩形 41"/>
            <p:cNvSpPr/>
            <p:nvPr/>
          </p:nvSpPr>
          <p:spPr>
            <a:xfrm>
              <a:off x="6070699" y="2998897"/>
              <a:ext cx="1092601" cy="465135"/>
            </a:xfrm>
            <a:prstGeom prst="roundRect">
              <a:avLst/>
            </a:prstGeom>
            <a:no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圓角矩形 42"/>
            <p:cNvSpPr/>
            <p:nvPr/>
          </p:nvSpPr>
          <p:spPr>
            <a:xfrm>
              <a:off x="6079455" y="4121300"/>
              <a:ext cx="1090832" cy="465135"/>
            </a:xfrm>
            <a:prstGeom prst="roundRect">
              <a:avLst/>
            </a:prstGeom>
            <a:no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圓角矩形 43"/>
            <p:cNvSpPr/>
            <p:nvPr/>
          </p:nvSpPr>
          <p:spPr>
            <a:xfrm>
              <a:off x="8113196" y="3322516"/>
              <a:ext cx="916643" cy="465135"/>
            </a:xfrm>
            <a:prstGeom prst="roundRect">
              <a:avLst/>
            </a:prstGeom>
            <a:no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圓角矩形 44"/>
            <p:cNvSpPr/>
            <p:nvPr/>
          </p:nvSpPr>
          <p:spPr>
            <a:xfrm>
              <a:off x="8112224" y="3871213"/>
              <a:ext cx="916643" cy="465135"/>
            </a:xfrm>
            <a:prstGeom prst="roundRect">
              <a:avLst/>
            </a:prstGeom>
            <a:no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Line 38"/>
            <p:cNvSpPr>
              <a:spLocks noChangeShapeType="1"/>
            </p:cNvSpPr>
            <p:nvPr/>
          </p:nvSpPr>
          <p:spPr bwMode="auto">
            <a:xfrm flipH="1">
              <a:off x="6652602" y="4604481"/>
              <a:ext cx="0" cy="1045090"/>
            </a:xfrm>
            <a:prstGeom prst="line">
              <a:avLst/>
            </a:prstGeom>
            <a:ln w="28575" cap="flat" cmpd="sng" algn="ctr">
              <a:solidFill>
                <a:srgbClr val="00B05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47" name="Line 38"/>
            <p:cNvSpPr>
              <a:spLocks noChangeShapeType="1"/>
            </p:cNvSpPr>
            <p:nvPr/>
          </p:nvSpPr>
          <p:spPr bwMode="auto">
            <a:xfrm>
              <a:off x="2927647" y="2811358"/>
              <a:ext cx="2" cy="2021384"/>
            </a:xfrm>
            <a:prstGeom prst="line">
              <a:avLst/>
            </a:prstGeom>
            <a:ln w="28575" cap="flat" cmpd="sng" algn="ctr">
              <a:solidFill>
                <a:srgbClr val="DC3059"/>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48" name="Line 38"/>
            <p:cNvSpPr>
              <a:spLocks noChangeShapeType="1"/>
            </p:cNvSpPr>
            <p:nvPr/>
          </p:nvSpPr>
          <p:spPr bwMode="auto">
            <a:xfrm flipV="1">
              <a:off x="3980520" y="2276132"/>
              <a:ext cx="498218" cy="740"/>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49" name="Line 38"/>
            <p:cNvSpPr>
              <a:spLocks noChangeShapeType="1"/>
            </p:cNvSpPr>
            <p:nvPr/>
          </p:nvSpPr>
          <p:spPr bwMode="auto">
            <a:xfrm>
              <a:off x="4474845" y="2297221"/>
              <a:ext cx="7785" cy="979979"/>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0" name="Line 38"/>
            <p:cNvSpPr>
              <a:spLocks noChangeShapeType="1"/>
            </p:cNvSpPr>
            <p:nvPr/>
          </p:nvSpPr>
          <p:spPr bwMode="auto">
            <a:xfrm>
              <a:off x="4474845" y="3277200"/>
              <a:ext cx="537168" cy="9730"/>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1" name="Line 38"/>
            <p:cNvSpPr>
              <a:spLocks noChangeShapeType="1"/>
            </p:cNvSpPr>
            <p:nvPr/>
          </p:nvSpPr>
          <p:spPr bwMode="auto">
            <a:xfrm flipV="1">
              <a:off x="3949383" y="5499650"/>
              <a:ext cx="498218" cy="740"/>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2" name="Line 38"/>
            <p:cNvSpPr>
              <a:spLocks noChangeShapeType="1"/>
            </p:cNvSpPr>
            <p:nvPr/>
          </p:nvSpPr>
          <p:spPr bwMode="auto">
            <a:xfrm flipH="1">
              <a:off x="4444054" y="4377180"/>
              <a:ext cx="3547" cy="1128926"/>
            </a:xfrm>
            <a:prstGeom prst="line">
              <a:avLst/>
            </a:prstGeom>
            <a:ln w="2857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3" name="Line 38"/>
            <p:cNvSpPr>
              <a:spLocks noChangeShapeType="1"/>
            </p:cNvSpPr>
            <p:nvPr/>
          </p:nvSpPr>
          <p:spPr bwMode="auto">
            <a:xfrm>
              <a:off x="4459609" y="4373165"/>
              <a:ext cx="576064" cy="4015"/>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4" name="Line 38"/>
            <p:cNvSpPr>
              <a:spLocks noChangeShapeType="1"/>
            </p:cNvSpPr>
            <p:nvPr/>
          </p:nvSpPr>
          <p:spPr bwMode="auto">
            <a:xfrm>
              <a:off x="5481986" y="3267470"/>
              <a:ext cx="537168" cy="9730"/>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5" name="Line 38"/>
            <p:cNvSpPr>
              <a:spLocks noChangeShapeType="1"/>
            </p:cNvSpPr>
            <p:nvPr/>
          </p:nvSpPr>
          <p:spPr bwMode="auto">
            <a:xfrm>
              <a:off x="5465429" y="4373165"/>
              <a:ext cx="537168" cy="9730"/>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6" name="Line 38"/>
            <p:cNvSpPr>
              <a:spLocks noChangeShapeType="1"/>
            </p:cNvSpPr>
            <p:nvPr/>
          </p:nvSpPr>
          <p:spPr bwMode="auto">
            <a:xfrm>
              <a:off x="5472897" y="3635293"/>
              <a:ext cx="2637382" cy="16055"/>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7" name="Line 38"/>
            <p:cNvSpPr>
              <a:spLocks noChangeShapeType="1"/>
            </p:cNvSpPr>
            <p:nvPr/>
          </p:nvSpPr>
          <p:spPr bwMode="auto">
            <a:xfrm>
              <a:off x="5465429" y="4015325"/>
              <a:ext cx="2634787" cy="5202"/>
            </a:xfrm>
            <a:prstGeom prst="line">
              <a:avLst/>
            </a:prstGeom>
            <a:ln w="28575" cap="flat" cmpd="sng" algn="ctr">
              <a:solidFill>
                <a:srgbClr val="0070C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8" name="Line 38"/>
            <p:cNvSpPr>
              <a:spLocks noChangeShapeType="1"/>
            </p:cNvSpPr>
            <p:nvPr/>
          </p:nvSpPr>
          <p:spPr bwMode="auto">
            <a:xfrm>
              <a:off x="4029007" y="1944583"/>
              <a:ext cx="3719283" cy="14532"/>
            </a:xfrm>
            <a:prstGeom prst="line">
              <a:avLst/>
            </a:prstGeom>
            <a:ln w="28575" cap="flat" cmpd="sng" algn="ctr">
              <a:solidFill>
                <a:srgbClr val="00B05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59" name="Line 38"/>
            <p:cNvSpPr>
              <a:spLocks noChangeShapeType="1"/>
            </p:cNvSpPr>
            <p:nvPr/>
          </p:nvSpPr>
          <p:spPr bwMode="auto">
            <a:xfrm>
              <a:off x="4236224" y="2008675"/>
              <a:ext cx="19463" cy="3664175"/>
            </a:xfrm>
            <a:prstGeom prst="line">
              <a:avLst/>
            </a:prstGeom>
            <a:ln w="28575"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60" name="Line 38"/>
            <p:cNvSpPr>
              <a:spLocks noChangeShapeType="1"/>
            </p:cNvSpPr>
            <p:nvPr/>
          </p:nvSpPr>
          <p:spPr bwMode="auto">
            <a:xfrm>
              <a:off x="4292637" y="5646210"/>
              <a:ext cx="3370997" cy="3362"/>
            </a:xfrm>
            <a:prstGeom prst="line">
              <a:avLst/>
            </a:prstGeom>
            <a:ln w="28575" cap="flat" cmpd="sng" algn="ctr">
              <a:solidFill>
                <a:srgbClr val="00B05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61" name="Rectangle 32"/>
            <p:cNvSpPr>
              <a:spLocks noChangeArrowheads="1"/>
            </p:cNvSpPr>
            <p:nvPr/>
          </p:nvSpPr>
          <p:spPr bwMode="auto">
            <a:xfrm>
              <a:off x="6203804" y="1576049"/>
              <a:ext cx="934574" cy="2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dirty="0" smtClean="0">
                  <a:solidFill>
                    <a:srgbClr val="00B050"/>
                  </a:solidFill>
                  <a:latin typeface="Times New Roman" panose="02020603050405020304" pitchFamily="18" charset="0"/>
                  <a:cs typeface="Times New Roman" panose="02020603050405020304" pitchFamily="18" charset="0"/>
                </a:rPr>
                <a:t>Transform</a:t>
              </a:r>
              <a:endParaRPr kumimoji="0" lang="zh-TW" altLang="zh-TW" sz="800" b="0" i="0" u="none" strike="noStrike" cap="none" normalizeH="0" baseline="0" dirty="0" smtClean="0">
                <a:ln>
                  <a:noFill/>
                </a:ln>
                <a:solidFill>
                  <a:srgbClr val="00B050"/>
                </a:solidFill>
                <a:effectLst/>
                <a:latin typeface="Times New Roman" panose="02020603050405020304" pitchFamily="18" charset="0"/>
                <a:cs typeface="Times New Roman" panose="02020603050405020304" pitchFamily="18" charset="0"/>
              </a:endParaRPr>
            </a:p>
          </p:txBody>
        </p:sp>
      </p:grpSp>
      <p:sp>
        <p:nvSpPr>
          <p:cNvPr id="62" name="Line 38"/>
          <p:cNvSpPr>
            <a:spLocks noChangeShapeType="1"/>
          </p:cNvSpPr>
          <p:nvPr/>
        </p:nvSpPr>
        <p:spPr bwMode="auto">
          <a:xfrm>
            <a:off x="4096918" y="3872431"/>
            <a:ext cx="897248" cy="301074"/>
          </a:xfrm>
          <a:prstGeom prst="line">
            <a:avLst/>
          </a:prstGeom>
          <a:ln w="28575"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63" name="Line 38"/>
          <p:cNvSpPr>
            <a:spLocks noChangeShapeType="1"/>
          </p:cNvSpPr>
          <p:nvPr/>
        </p:nvSpPr>
        <p:spPr bwMode="auto">
          <a:xfrm>
            <a:off x="3667698" y="4333286"/>
            <a:ext cx="1374859" cy="36097"/>
          </a:xfrm>
          <a:prstGeom prst="line">
            <a:avLst/>
          </a:prstGeom>
          <a:ln w="28575"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64" name="Line 38"/>
          <p:cNvSpPr>
            <a:spLocks noChangeShapeType="1"/>
          </p:cNvSpPr>
          <p:nvPr/>
        </p:nvSpPr>
        <p:spPr bwMode="auto">
          <a:xfrm>
            <a:off x="4093677" y="5285709"/>
            <a:ext cx="832349" cy="42712"/>
          </a:xfrm>
          <a:prstGeom prst="line">
            <a:avLst/>
          </a:prstGeom>
          <a:ln w="28575"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sp>
        <p:nvSpPr>
          <p:cNvPr id="65" name="Line 38"/>
          <p:cNvSpPr>
            <a:spLocks noChangeShapeType="1"/>
          </p:cNvSpPr>
          <p:nvPr/>
        </p:nvSpPr>
        <p:spPr bwMode="auto">
          <a:xfrm>
            <a:off x="3679652" y="4606135"/>
            <a:ext cx="1314513" cy="526372"/>
          </a:xfrm>
          <a:prstGeom prst="line">
            <a:avLst/>
          </a:prstGeom>
          <a:ln w="28575" cap="flat" cmpd="sng" algn="ctr">
            <a:solidFill>
              <a:srgbClr val="FFC00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zh-TW" altLang="en-US"/>
          </a:p>
        </p:txBody>
      </p:sp>
      <p:pic>
        <p:nvPicPr>
          <p:cNvPr id="66" name="Picture 2" descr="Overview of EMD-105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67912" y="162386"/>
            <a:ext cx="980614" cy="9806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5412049" y="2474153"/>
            <a:ext cx="4284352" cy="1074697"/>
            <a:chOff x="5412048" y="2474153"/>
            <a:chExt cx="4516921" cy="1125748"/>
          </a:xfrm>
        </p:grpSpPr>
        <p:pic>
          <p:nvPicPr>
            <p:cNvPr id="6" name="圖片 5"/>
            <p:cNvPicPr>
              <a:picLocks noChangeAspect="1"/>
            </p:cNvPicPr>
            <p:nvPr/>
          </p:nvPicPr>
          <p:blipFill>
            <a:blip r:embed="rId9"/>
            <a:stretch>
              <a:fillRect/>
            </a:stretch>
          </p:blipFill>
          <p:spPr>
            <a:xfrm>
              <a:off x="5412048" y="2478605"/>
              <a:ext cx="1116000" cy="1116000"/>
            </a:xfrm>
            <a:prstGeom prst="rect">
              <a:avLst/>
            </a:prstGeom>
          </p:spPr>
        </p:pic>
        <p:pic>
          <p:nvPicPr>
            <p:cNvPr id="7" name="圖片 6"/>
            <p:cNvPicPr>
              <a:picLocks/>
            </p:cNvPicPr>
            <p:nvPr/>
          </p:nvPicPr>
          <p:blipFill>
            <a:blip r:embed="rId10"/>
            <a:stretch>
              <a:fillRect/>
            </a:stretch>
          </p:blipFill>
          <p:spPr>
            <a:xfrm>
              <a:off x="6539746" y="2483901"/>
              <a:ext cx="1116000" cy="1116000"/>
            </a:xfrm>
            <a:prstGeom prst="rect">
              <a:avLst/>
            </a:prstGeom>
          </p:spPr>
        </p:pic>
        <p:pic>
          <p:nvPicPr>
            <p:cNvPr id="8" name="圖片 7"/>
            <p:cNvPicPr>
              <a:picLocks/>
            </p:cNvPicPr>
            <p:nvPr/>
          </p:nvPicPr>
          <p:blipFill>
            <a:blip r:embed="rId11"/>
            <a:stretch>
              <a:fillRect/>
            </a:stretch>
          </p:blipFill>
          <p:spPr>
            <a:xfrm>
              <a:off x="7672761" y="2478605"/>
              <a:ext cx="1116000" cy="1116000"/>
            </a:xfrm>
            <a:prstGeom prst="rect">
              <a:avLst/>
            </a:prstGeom>
          </p:spPr>
        </p:pic>
        <p:pic>
          <p:nvPicPr>
            <p:cNvPr id="9" name="圖片 8"/>
            <p:cNvPicPr>
              <a:picLocks/>
            </p:cNvPicPr>
            <p:nvPr/>
          </p:nvPicPr>
          <p:blipFill>
            <a:blip r:embed="rId12"/>
            <a:stretch>
              <a:fillRect/>
            </a:stretch>
          </p:blipFill>
          <p:spPr>
            <a:xfrm>
              <a:off x="8812969" y="2474153"/>
              <a:ext cx="1116000" cy="1116000"/>
            </a:xfrm>
            <a:prstGeom prst="rect">
              <a:avLst/>
            </a:prstGeom>
          </p:spPr>
        </p:pic>
      </p:grpSp>
      <p:grpSp>
        <p:nvGrpSpPr>
          <p:cNvPr id="72" name="群組 71"/>
          <p:cNvGrpSpPr/>
          <p:nvPr/>
        </p:nvGrpSpPr>
        <p:grpSpPr>
          <a:xfrm>
            <a:off x="5379274" y="3569636"/>
            <a:ext cx="4350882" cy="1097663"/>
            <a:chOff x="5363620" y="3523074"/>
            <a:chExt cx="4350882" cy="1097663"/>
          </a:xfrm>
        </p:grpSpPr>
        <p:pic>
          <p:nvPicPr>
            <p:cNvPr id="11" name="圖片 10"/>
            <p:cNvPicPr>
              <a:picLocks/>
            </p:cNvPicPr>
            <p:nvPr/>
          </p:nvPicPr>
          <p:blipFill>
            <a:blip r:embed="rId13"/>
            <a:stretch>
              <a:fillRect/>
            </a:stretch>
          </p:blipFill>
          <p:spPr>
            <a:xfrm>
              <a:off x="5363620" y="3528842"/>
              <a:ext cx="1080000" cy="1080000"/>
            </a:xfrm>
            <a:prstGeom prst="rect">
              <a:avLst/>
            </a:prstGeom>
          </p:spPr>
        </p:pic>
        <p:pic>
          <p:nvPicPr>
            <p:cNvPr id="12" name="圖片 11"/>
            <p:cNvPicPr>
              <a:picLocks noChangeAspect="1"/>
            </p:cNvPicPr>
            <p:nvPr/>
          </p:nvPicPr>
          <p:blipFill>
            <a:blip r:embed="rId14"/>
            <a:stretch>
              <a:fillRect/>
            </a:stretch>
          </p:blipFill>
          <p:spPr>
            <a:xfrm>
              <a:off x="6445830" y="3523074"/>
              <a:ext cx="1080000" cy="1080000"/>
            </a:xfrm>
            <a:prstGeom prst="rect">
              <a:avLst/>
            </a:prstGeom>
          </p:spPr>
        </p:pic>
        <p:pic>
          <p:nvPicPr>
            <p:cNvPr id="16" name="圖片 15"/>
            <p:cNvPicPr>
              <a:picLocks/>
            </p:cNvPicPr>
            <p:nvPr/>
          </p:nvPicPr>
          <p:blipFill>
            <a:blip r:embed="rId15"/>
            <a:stretch>
              <a:fillRect/>
            </a:stretch>
          </p:blipFill>
          <p:spPr>
            <a:xfrm>
              <a:off x="7547156" y="3540737"/>
              <a:ext cx="1080000" cy="1080000"/>
            </a:xfrm>
            <a:prstGeom prst="rect">
              <a:avLst/>
            </a:prstGeom>
          </p:spPr>
        </p:pic>
        <p:pic>
          <p:nvPicPr>
            <p:cNvPr id="19" name="圖片 18"/>
            <p:cNvPicPr>
              <a:picLocks/>
            </p:cNvPicPr>
            <p:nvPr/>
          </p:nvPicPr>
          <p:blipFill>
            <a:blip r:embed="rId16"/>
            <a:stretch>
              <a:fillRect/>
            </a:stretch>
          </p:blipFill>
          <p:spPr>
            <a:xfrm>
              <a:off x="8634502" y="3539544"/>
              <a:ext cx="1080000" cy="1080000"/>
            </a:xfrm>
            <a:prstGeom prst="rect">
              <a:avLst/>
            </a:prstGeom>
          </p:spPr>
        </p:pic>
      </p:grpSp>
      <p:grpSp>
        <p:nvGrpSpPr>
          <p:cNvPr id="71" name="群組 70"/>
          <p:cNvGrpSpPr/>
          <p:nvPr/>
        </p:nvGrpSpPr>
        <p:grpSpPr>
          <a:xfrm>
            <a:off x="5369126" y="4670194"/>
            <a:ext cx="4362928" cy="1095135"/>
            <a:chOff x="5377874" y="4618024"/>
            <a:chExt cx="4362928" cy="1095135"/>
          </a:xfrm>
        </p:grpSpPr>
        <p:pic>
          <p:nvPicPr>
            <p:cNvPr id="22" name="圖片 21"/>
            <p:cNvPicPr>
              <a:picLocks/>
            </p:cNvPicPr>
            <p:nvPr/>
          </p:nvPicPr>
          <p:blipFill>
            <a:blip r:embed="rId17"/>
            <a:stretch>
              <a:fillRect/>
            </a:stretch>
          </p:blipFill>
          <p:spPr>
            <a:xfrm>
              <a:off x="5377874" y="4618024"/>
              <a:ext cx="1080000" cy="1080000"/>
            </a:xfrm>
            <a:prstGeom prst="rect">
              <a:avLst/>
            </a:prstGeom>
          </p:spPr>
        </p:pic>
        <p:pic>
          <p:nvPicPr>
            <p:cNvPr id="25" name="圖片 24"/>
            <p:cNvPicPr>
              <a:picLocks/>
            </p:cNvPicPr>
            <p:nvPr/>
          </p:nvPicPr>
          <p:blipFill>
            <a:blip r:embed="rId18"/>
            <a:stretch>
              <a:fillRect/>
            </a:stretch>
          </p:blipFill>
          <p:spPr>
            <a:xfrm>
              <a:off x="6470588" y="4629682"/>
              <a:ext cx="1080000" cy="1080000"/>
            </a:xfrm>
            <a:prstGeom prst="rect">
              <a:avLst/>
            </a:prstGeom>
          </p:spPr>
        </p:pic>
        <p:pic>
          <p:nvPicPr>
            <p:cNvPr id="26" name="圖片 25"/>
            <p:cNvPicPr>
              <a:picLocks/>
            </p:cNvPicPr>
            <p:nvPr/>
          </p:nvPicPr>
          <p:blipFill>
            <a:blip r:embed="rId19"/>
            <a:stretch>
              <a:fillRect/>
            </a:stretch>
          </p:blipFill>
          <p:spPr>
            <a:xfrm>
              <a:off x="7558417" y="4633159"/>
              <a:ext cx="1080000" cy="1080000"/>
            </a:xfrm>
            <a:prstGeom prst="rect">
              <a:avLst/>
            </a:prstGeom>
          </p:spPr>
        </p:pic>
        <p:pic>
          <p:nvPicPr>
            <p:cNvPr id="27" name="圖片 26"/>
            <p:cNvPicPr>
              <a:picLocks/>
            </p:cNvPicPr>
            <p:nvPr/>
          </p:nvPicPr>
          <p:blipFill>
            <a:blip r:embed="rId20"/>
            <a:stretch>
              <a:fillRect/>
            </a:stretch>
          </p:blipFill>
          <p:spPr>
            <a:xfrm>
              <a:off x="8660802" y="4629682"/>
              <a:ext cx="1080000" cy="1080000"/>
            </a:xfrm>
            <a:prstGeom prst="rect">
              <a:avLst/>
            </a:prstGeom>
          </p:spPr>
        </p:pic>
      </p:grpSp>
      <p:grpSp>
        <p:nvGrpSpPr>
          <p:cNvPr id="70" name="群組 69"/>
          <p:cNvGrpSpPr/>
          <p:nvPr/>
        </p:nvGrpSpPr>
        <p:grpSpPr>
          <a:xfrm>
            <a:off x="5359980" y="5783729"/>
            <a:ext cx="4379377" cy="1086976"/>
            <a:chOff x="5360109" y="5709682"/>
            <a:chExt cx="4379377" cy="1086976"/>
          </a:xfrm>
        </p:grpSpPr>
        <p:pic>
          <p:nvPicPr>
            <p:cNvPr id="28" name="圖片 27"/>
            <p:cNvPicPr>
              <a:picLocks/>
            </p:cNvPicPr>
            <p:nvPr/>
          </p:nvPicPr>
          <p:blipFill>
            <a:blip r:embed="rId21"/>
            <a:stretch>
              <a:fillRect/>
            </a:stretch>
          </p:blipFill>
          <p:spPr>
            <a:xfrm>
              <a:off x="5360109" y="5712974"/>
              <a:ext cx="1080000" cy="1080000"/>
            </a:xfrm>
            <a:prstGeom prst="rect">
              <a:avLst/>
            </a:prstGeom>
          </p:spPr>
        </p:pic>
        <p:pic>
          <p:nvPicPr>
            <p:cNvPr id="67" name="圖片 66"/>
            <p:cNvPicPr>
              <a:picLocks/>
            </p:cNvPicPr>
            <p:nvPr/>
          </p:nvPicPr>
          <p:blipFill>
            <a:blip r:embed="rId22"/>
            <a:stretch>
              <a:fillRect/>
            </a:stretch>
          </p:blipFill>
          <p:spPr>
            <a:xfrm>
              <a:off x="6447406" y="5712974"/>
              <a:ext cx="1080000" cy="1080000"/>
            </a:xfrm>
            <a:prstGeom prst="rect">
              <a:avLst/>
            </a:prstGeom>
          </p:spPr>
        </p:pic>
        <p:pic>
          <p:nvPicPr>
            <p:cNvPr id="68" name="圖片 67"/>
            <p:cNvPicPr>
              <a:picLocks/>
            </p:cNvPicPr>
            <p:nvPr/>
          </p:nvPicPr>
          <p:blipFill>
            <a:blip r:embed="rId23"/>
            <a:stretch>
              <a:fillRect/>
            </a:stretch>
          </p:blipFill>
          <p:spPr>
            <a:xfrm>
              <a:off x="7542513" y="5709682"/>
              <a:ext cx="1080000" cy="1080000"/>
            </a:xfrm>
            <a:prstGeom prst="rect">
              <a:avLst/>
            </a:prstGeom>
          </p:spPr>
        </p:pic>
        <p:pic>
          <p:nvPicPr>
            <p:cNvPr id="69" name="圖片 68"/>
            <p:cNvPicPr>
              <a:picLocks/>
            </p:cNvPicPr>
            <p:nvPr/>
          </p:nvPicPr>
          <p:blipFill>
            <a:blip r:embed="rId24"/>
            <a:stretch>
              <a:fillRect/>
            </a:stretch>
          </p:blipFill>
          <p:spPr>
            <a:xfrm>
              <a:off x="8659486" y="5716658"/>
              <a:ext cx="1080000" cy="1080000"/>
            </a:xfrm>
            <a:prstGeom prst="rect">
              <a:avLst/>
            </a:prstGeom>
          </p:spPr>
        </p:pic>
      </p:grpSp>
      <p:sp>
        <p:nvSpPr>
          <p:cNvPr id="14" name="矩形 13"/>
          <p:cNvSpPr/>
          <p:nvPr/>
        </p:nvSpPr>
        <p:spPr>
          <a:xfrm rot="16200000">
            <a:off x="7068575" y="2865447"/>
            <a:ext cx="1152128" cy="47435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059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62" grpId="0" animBg="1"/>
      <p:bldP spid="63" grpId="0" animBg="1"/>
      <p:bldP spid="64" grpId="0" animBg="1"/>
      <p:bldP spid="65"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Short Summary</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2SDR-Pre</a:t>
            </a:r>
          </a:p>
          <a:p>
            <a:pPr lvl="1"/>
            <a:r>
              <a:rPr lang="en-US" altLang="zh-TW" dirty="0" smtClean="0">
                <a:latin typeface="Times New Roman" panose="02020603050405020304" pitchFamily="18" charset="0"/>
                <a:cs typeface="Times New Roman" panose="02020603050405020304" pitchFamily="18" charset="0"/>
              </a:rPr>
              <a:t>Use low frequency information from 2SDR </a:t>
            </a:r>
            <a:r>
              <a:rPr lang="en-US" altLang="zh-TW" dirty="0" err="1" smtClean="0">
                <a:latin typeface="Times New Roman" panose="02020603050405020304" pitchFamily="18" charset="0"/>
                <a:cs typeface="Times New Roman" panose="02020603050405020304" pitchFamily="18" charset="0"/>
              </a:rPr>
              <a:t>denoised</a:t>
            </a:r>
            <a:r>
              <a:rPr lang="en-US" altLang="zh-TW" dirty="0" smtClean="0">
                <a:latin typeface="Times New Roman" panose="02020603050405020304" pitchFamily="18" charset="0"/>
                <a:cs typeface="Times New Roman" panose="02020603050405020304" pitchFamily="18" charset="0"/>
              </a:rPr>
              <a:t> particles for better alignment</a:t>
            </a:r>
          </a:p>
          <a:p>
            <a:pPr lvl="1"/>
            <a:r>
              <a:rPr lang="en-US" altLang="zh-TW" dirty="0" smtClean="0">
                <a:latin typeface="Times New Roman" panose="02020603050405020304" pitchFamily="18" charset="0"/>
                <a:cs typeface="Times New Roman" panose="02020603050405020304" pitchFamily="18" charset="0"/>
              </a:rPr>
              <a:t>Change the initial condition without loss of high frequency component</a:t>
            </a:r>
          </a:p>
          <a:p>
            <a:r>
              <a:rPr lang="en-US" altLang="zh-TW" dirty="0">
                <a:latin typeface="Times New Roman" panose="02020603050405020304" pitchFamily="18" charset="0"/>
                <a:cs typeface="Times New Roman" panose="02020603050405020304" pitchFamily="18" charset="0"/>
              </a:rPr>
              <a:t>2SDR-Pre</a:t>
            </a:r>
          </a:p>
          <a:p>
            <a:pPr lvl="1"/>
            <a:r>
              <a:rPr lang="en-US" altLang="zh-TW" dirty="0" smtClean="0">
                <a:latin typeface="Times New Roman" panose="02020603050405020304" pitchFamily="18" charset="0"/>
                <a:cs typeface="Times New Roman" panose="02020603050405020304" pitchFamily="18" charset="0"/>
              </a:rPr>
              <a:t>Increase </a:t>
            </a:r>
            <a:r>
              <a:rPr lang="en-US" altLang="zh-TW" u="sng" dirty="0" smtClean="0">
                <a:latin typeface="Times New Roman" panose="02020603050405020304" pitchFamily="18" charset="0"/>
                <a:cs typeface="Times New Roman" panose="02020603050405020304" pitchFamily="18" charset="0"/>
              </a:rPr>
              <a:t>high quality class averages </a:t>
            </a:r>
            <a:r>
              <a:rPr lang="en-US" altLang="zh-TW" dirty="0" smtClean="0">
                <a:latin typeface="Times New Roman" panose="02020603050405020304" pitchFamily="18" charset="0"/>
                <a:cs typeface="Times New Roman" panose="02020603050405020304" pitchFamily="18" charset="0"/>
              </a:rPr>
              <a:t>of 2D clustering algorithm</a:t>
            </a:r>
          </a:p>
          <a:p>
            <a:pPr lvl="1"/>
            <a:r>
              <a:rPr lang="en-US" altLang="zh-TW" dirty="0" smtClean="0">
                <a:latin typeface="Times New Roman" panose="02020603050405020304" pitchFamily="18" charset="0"/>
                <a:cs typeface="Times New Roman" panose="02020603050405020304" pitchFamily="18" charset="0"/>
              </a:rPr>
              <a:t>Reduce the </a:t>
            </a:r>
            <a:r>
              <a:rPr lang="en-US" altLang="zh-TW" u="sng" dirty="0" smtClean="0">
                <a:latin typeface="Times New Roman" panose="02020603050405020304" pitchFamily="18" charset="0"/>
                <a:cs typeface="Times New Roman" panose="02020603050405020304" pitchFamily="18" charset="0"/>
              </a:rPr>
              <a:t>computation time</a:t>
            </a:r>
          </a:p>
          <a:p>
            <a:pPr marL="44450" indent="0">
              <a:buNone/>
            </a:pPr>
            <a:endParaRPr lang="en-US" altLang="zh-TW" dirty="0" smtClean="0">
              <a:latin typeface="Times New Roman" panose="02020603050405020304" pitchFamily="18" charset="0"/>
              <a:cs typeface="Times New Roman" panose="02020603050405020304" pitchFamily="18" charset="0"/>
            </a:endParaRPr>
          </a:p>
          <a:p>
            <a:pPr lvl="1"/>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27</a:t>
            </a:fld>
            <a:endParaRPr lang="zh-TW" altLang="en-US" dirty="0"/>
          </a:p>
        </p:txBody>
      </p:sp>
    </p:spTree>
    <p:extLst>
      <p:ext uri="{BB962C8B-B14F-4D97-AF65-F5344CB8AC3E}">
        <p14:creationId xmlns:p14="http://schemas.microsoft.com/office/powerpoint/2010/main" val="3027456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Visualization</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28</a:t>
            </a:fld>
            <a:endParaRPr lang="zh-TW" altLang="en-US"/>
          </a:p>
        </p:txBody>
      </p:sp>
    </p:spTree>
    <p:extLst>
      <p:ext uri="{BB962C8B-B14F-4D97-AF65-F5344CB8AC3E}">
        <p14:creationId xmlns:p14="http://schemas.microsoft.com/office/powerpoint/2010/main" val="205663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t-SNE (1/2)</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First tool that can clearly separates MNIST dataset</a:t>
            </a:r>
          </a:p>
          <a:p>
            <a:r>
              <a:rPr lang="en-US" altLang="zh-TW" u="sng" dirty="0" smtClean="0">
                <a:latin typeface="Times New Roman" panose="02020603050405020304" pitchFamily="18" charset="0"/>
                <a:cs typeface="Times New Roman" panose="02020603050405020304" pitchFamily="18" charset="0"/>
              </a:rPr>
              <a:t>Random partition t-SNE to handle large dataset</a:t>
            </a:r>
            <a:endParaRPr lang="zh-TW" altLang="en-US" u="sng"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29</a:t>
            </a:fld>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7932" y="2191811"/>
            <a:ext cx="5796136" cy="4347102"/>
          </a:xfrm>
          <a:prstGeom prst="rect">
            <a:avLst/>
          </a:prstGeom>
        </p:spPr>
      </p:pic>
    </p:spTree>
    <p:extLst>
      <p:ext uri="{BB962C8B-B14F-4D97-AF65-F5344CB8AC3E}">
        <p14:creationId xmlns:p14="http://schemas.microsoft.com/office/powerpoint/2010/main" val="3252106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Cryo</a:t>
            </a:r>
            <a:r>
              <a:rPr lang="en-US" altLang="zh-TW" dirty="0" smtClean="0"/>
              <a:t>-EM </a:t>
            </a:r>
            <a:r>
              <a:rPr lang="en-US" altLang="zh-TW" dirty="0"/>
              <a:t>Image </a:t>
            </a:r>
            <a:r>
              <a:rPr lang="en-US" altLang="zh-TW" dirty="0" smtClean="0"/>
              <a:t>Processing (2/3)</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5414392" cy="4937760"/>
              </a:xfrm>
            </p:spPr>
            <p:txBody>
              <a:bodyPr/>
              <a:lstStyle/>
              <a:p>
                <a:r>
                  <a:rPr lang="en-US" altLang="zh-TW" dirty="0" smtClean="0">
                    <a:latin typeface="Times New Roman" panose="02020603050405020304" pitchFamily="18" charset="0"/>
                    <a:cs typeface="Times New Roman" panose="02020603050405020304" pitchFamily="18" charset="0"/>
                  </a:rPr>
                  <a:t>Features of </a:t>
                </a:r>
                <a:r>
                  <a:rPr lang="en-US" altLang="zh-TW" dirty="0" err="1" smtClean="0">
                    <a:latin typeface="Times New Roman" panose="02020603050405020304" pitchFamily="18" charset="0"/>
                    <a:cs typeface="Times New Roman" panose="02020603050405020304" pitchFamily="18" charset="0"/>
                  </a:rPr>
                  <a:t>Cryo</a:t>
                </a:r>
                <a:r>
                  <a:rPr lang="en-US" altLang="zh-TW" dirty="0" smtClean="0">
                    <a:latin typeface="Times New Roman" panose="02020603050405020304" pitchFamily="18" charset="0"/>
                    <a:cs typeface="Times New Roman" panose="02020603050405020304" pitchFamily="18" charset="0"/>
                  </a:rPr>
                  <a:t>-EM data</a:t>
                </a:r>
                <a:endParaRPr lang="en-US" altLang="zh-TW" dirty="0">
                  <a:latin typeface="Times New Roman" panose="02020603050405020304" pitchFamily="18" charset="0"/>
                  <a:cs typeface="Times New Roman" panose="02020603050405020304" pitchFamily="18" charset="0"/>
                </a:endParaRPr>
              </a:p>
              <a:p>
                <a:pPr lvl="1">
                  <a:lnSpc>
                    <a:spcPct val="200000"/>
                  </a:lnSpc>
                </a:pPr>
                <a:r>
                  <a:rPr lang="en-US" altLang="zh-TW" dirty="0" smtClean="0">
                    <a:latin typeface="Times New Roman" panose="02020603050405020304" pitchFamily="18" charset="0"/>
                    <a:cs typeface="Times New Roman" panose="02020603050405020304" pitchFamily="18" charset="0"/>
                  </a:rPr>
                  <a:t>High dimensional data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𝑝</m:t>
                    </m:r>
                  </m:oMath>
                </a14:m>
                <a:r>
                  <a:rPr lang="en-US" altLang="zh-TW" dirty="0" smtClean="0">
                    <a:latin typeface="Times New Roman" panose="02020603050405020304" pitchFamily="18" charset="0"/>
                    <a:cs typeface="Times New Roman" panose="02020603050405020304" pitchFamily="18" charset="0"/>
                  </a:rPr>
                  <a:t>) </a:t>
                </a:r>
                <a:endParaRPr lang="en-US" altLang="zh-TW" dirty="0">
                  <a:latin typeface="Times New Roman" panose="02020603050405020304" pitchFamily="18" charset="0"/>
                  <a:cs typeface="Times New Roman" panose="02020603050405020304" pitchFamily="18" charset="0"/>
                </a:endParaRPr>
              </a:p>
              <a:p>
                <a:pPr lvl="1">
                  <a:lnSpc>
                    <a:spcPct val="200000"/>
                  </a:lnSpc>
                </a:pPr>
                <a:r>
                  <a:rPr lang="en-US" altLang="zh-TW" dirty="0" smtClean="0">
                    <a:latin typeface="Times New Roman" panose="02020603050405020304" pitchFamily="18" charset="0"/>
                    <a:cs typeface="Times New Roman" panose="02020603050405020304" pitchFamily="18" charset="0"/>
                  </a:rPr>
                  <a:t>Large </a:t>
                </a:r>
                <a:r>
                  <a:rPr lang="en-US" altLang="zh-TW" dirty="0">
                    <a:latin typeface="Times New Roman" panose="02020603050405020304" pitchFamily="18" charset="0"/>
                    <a:cs typeface="Times New Roman" panose="02020603050405020304" pitchFamily="18" charset="0"/>
                  </a:rPr>
                  <a:t>number of samples </a:t>
                </a:r>
                <a:r>
                  <a:rPr lang="en-US" altLang="zh-TW"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𝑛</m:t>
                    </m:r>
                  </m:oMath>
                </a14:m>
                <a:r>
                  <a:rPr lang="en-US" altLang="zh-TW" dirty="0" smtClean="0">
                    <a:latin typeface="Times New Roman" panose="02020603050405020304" pitchFamily="18" charset="0"/>
                    <a:cs typeface="Times New Roman" panose="02020603050405020304" pitchFamily="18" charset="0"/>
                  </a:rPr>
                  <a:t>)</a:t>
                </a:r>
              </a:p>
              <a:p>
                <a:pPr lvl="1">
                  <a:lnSpc>
                    <a:spcPct val="200000"/>
                  </a:lnSpc>
                </a:pPr>
                <a:r>
                  <a:rPr lang="en-US" altLang="zh-TW" dirty="0" smtClean="0">
                    <a:latin typeface="Times New Roman" panose="02020603050405020304" pitchFamily="18" charset="0"/>
                    <a:cs typeface="Times New Roman" panose="02020603050405020304" pitchFamily="18" charset="0"/>
                  </a:rPr>
                  <a:t>Low Signal </a:t>
                </a:r>
                <a:r>
                  <a:rPr lang="en-US" altLang="zh-TW" dirty="0">
                    <a:latin typeface="Times New Roman" panose="02020603050405020304" pitchFamily="18" charset="0"/>
                    <a:cs typeface="Times New Roman" panose="02020603050405020304" pitchFamily="18" charset="0"/>
                  </a:rPr>
                  <a:t>to Noise </a:t>
                </a:r>
                <a:r>
                  <a:rPr lang="en-US" altLang="zh-TW" dirty="0" smtClean="0">
                    <a:latin typeface="Times New Roman" panose="02020603050405020304" pitchFamily="18" charset="0"/>
                    <a:cs typeface="Times New Roman" panose="02020603050405020304" pitchFamily="18" charset="0"/>
                  </a:rPr>
                  <a:t>Ratio (SNR) (</a:t>
                </a:r>
                <a14:m>
                  <m:oMath xmlns:m="http://schemas.openxmlformats.org/officeDocument/2006/math">
                    <m:r>
                      <a:rPr lang="en-US" altLang="zh-TW"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smtClean="0">
                        <a:latin typeface="Cambria Math" panose="02040503050406030204" pitchFamily="18" charset="0"/>
                        <a:ea typeface="Cambria Math" panose="02040503050406030204" pitchFamily="18" charset="0"/>
                        <a:cs typeface="Times New Roman" panose="02020603050405020304" pitchFamily="18" charset="0"/>
                      </a:rPr>
                      <m:t>0.1</m:t>
                    </m:r>
                  </m:oMath>
                </a14:m>
                <a:r>
                  <a:rPr lang="en-US" altLang="zh-TW" dirty="0" smtClean="0">
                    <a:latin typeface="Times New Roman" panose="02020603050405020304" pitchFamily="18" charset="0"/>
                    <a:cs typeface="Times New Roman" panose="02020603050405020304" pitchFamily="18" charset="0"/>
                  </a:rPr>
                  <a:t>)</a:t>
                </a:r>
              </a:p>
              <a:p>
                <a:pPr lvl="1">
                  <a:lnSpc>
                    <a:spcPct val="200000"/>
                  </a:lnSpc>
                </a:pPr>
                <a:r>
                  <a:rPr lang="en-US" altLang="zh-TW" dirty="0" smtClean="0">
                    <a:latin typeface="Times New Roman" panose="02020603050405020304" pitchFamily="18" charset="0"/>
                    <a:cs typeface="Times New Roman" panose="02020603050405020304" pitchFamily="18" charset="0"/>
                  </a:rPr>
                  <a:t>Unknown orientation and conformation</a:t>
                </a:r>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5414392" cy="4937760"/>
              </a:xfrm>
              <a:blipFill>
                <a:blip r:embed="rId3"/>
                <a:stretch>
                  <a:fillRect l="-1014" t="-1111" r="-3153"/>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a:t>
            </a:fld>
            <a:endParaRPr lang="zh-TW" altLang="en-US" dirty="0"/>
          </a:p>
        </p:txBody>
      </p:sp>
      <p:pic>
        <p:nvPicPr>
          <p:cNvPr id="5" name="圖片 4"/>
          <p:cNvPicPr>
            <a:picLocks noChangeAspect="1"/>
          </p:cNvPicPr>
          <p:nvPr/>
        </p:nvPicPr>
        <p:blipFill>
          <a:blip r:embed="rId4"/>
          <a:stretch>
            <a:fillRect/>
          </a:stretch>
        </p:blipFill>
        <p:spPr>
          <a:xfrm>
            <a:off x="6600056" y="1827099"/>
            <a:ext cx="4248472" cy="2653661"/>
          </a:xfrm>
          <a:prstGeom prst="rect">
            <a:avLst/>
          </a:prstGeom>
        </p:spPr>
      </p:pic>
      <p:sp>
        <p:nvSpPr>
          <p:cNvPr id="6" name="矩形 5"/>
          <p:cNvSpPr/>
          <p:nvPr/>
        </p:nvSpPr>
        <p:spPr>
          <a:xfrm>
            <a:off x="6312024" y="1482051"/>
            <a:ext cx="992579" cy="369332"/>
          </a:xfrm>
          <a:prstGeom prst="rect">
            <a:avLst/>
          </a:prstGeom>
        </p:spPr>
        <p:txBody>
          <a:bodyPr wrap="none">
            <a:spAutoFit/>
          </a:bodyPr>
          <a:lstStyle/>
          <a:p>
            <a:pPr lvl="1"/>
            <a:r>
              <a:rPr lang="en-US" altLang="zh-TW" dirty="0" smtClean="0">
                <a:latin typeface="Times New Roman" panose="02020603050405020304" pitchFamily="18" charset="0"/>
                <a:cs typeface="Times New Roman" panose="02020603050405020304" pitchFamily="18" charset="0"/>
              </a:rPr>
              <a:t>100</a:t>
            </a:r>
            <a:endParaRPr lang="en-US" altLang="zh-TW" dirty="0">
              <a:latin typeface="Times New Roman" panose="02020603050405020304" pitchFamily="18" charset="0"/>
              <a:cs typeface="Times New Roman" panose="02020603050405020304" pitchFamily="18" charset="0"/>
            </a:endParaRPr>
          </a:p>
        </p:txBody>
      </p:sp>
      <p:sp>
        <p:nvSpPr>
          <p:cNvPr id="7" name="矩形 6"/>
          <p:cNvSpPr/>
          <p:nvPr/>
        </p:nvSpPr>
        <p:spPr>
          <a:xfrm>
            <a:off x="5599710" y="2088356"/>
            <a:ext cx="992579" cy="369332"/>
          </a:xfrm>
          <a:prstGeom prst="rect">
            <a:avLst/>
          </a:prstGeom>
        </p:spPr>
        <p:txBody>
          <a:bodyPr wrap="none">
            <a:spAutoFit/>
          </a:bodyPr>
          <a:lstStyle/>
          <a:p>
            <a:pPr lvl="1"/>
            <a:r>
              <a:rPr lang="en-US" altLang="zh-TW" dirty="0" smtClean="0">
                <a:latin typeface="Times New Roman" panose="02020603050405020304" pitchFamily="18" charset="0"/>
                <a:cs typeface="Times New Roman" panose="02020603050405020304" pitchFamily="18" charset="0"/>
              </a:rPr>
              <a:t>100</a:t>
            </a:r>
            <a:endParaRPr lang="en-US" altLang="zh-TW" dirty="0">
              <a:latin typeface="Times New Roman" panose="02020603050405020304" pitchFamily="18" charset="0"/>
              <a:cs typeface="Times New Roman" panose="02020603050405020304" pitchFamily="18" charset="0"/>
            </a:endParaRPr>
          </a:p>
        </p:txBody>
      </p:sp>
      <p:sp>
        <p:nvSpPr>
          <p:cNvPr id="8" name="矩形 7"/>
          <p:cNvSpPr/>
          <p:nvPr/>
        </p:nvSpPr>
        <p:spPr>
          <a:xfrm>
            <a:off x="6592289" y="1822283"/>
            <a:ext cx="871863" cy="886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rot="5400000">
            <a:off x="8256856" y="4368730"/>
            <a:ext cx="934871" cy="369332"/>
          </a:xfrm>
          <a:prstGeom prst="rect">
            <a:avLst/>
          </a:prstGeom>
        </p:spPr>
        <p:txBody>
          <a:bodyPr wrap="none">
            <a:spAutoFit/>
          </a:bodyPr>
          <a:lstStyle/>
          <a:p>
            <a:pPr lvl="1"/>
            <a:r>
              <a:rPr lang="en-US" altLang="zh-TW" dirty="0" smtClean="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p:txBody>
      </p:sp>
      <p:pic>
        <p:nvPicPr>
          <p:cNvPr id="10" name="圖片 9"/>
          <p:cNvPicPr>
            <a:picLocks noChangeAspect="1"/>
          </p:cNvPicPr>
          <p:nvPr/>
        </p:nvPicPr>
        <p:blipFill>
          <a:blip r:embed="rId5"/>
          <a:stretch>
            <a:fillRect/>
          </a:stretch>
        </p:blipFill>
        <p:spPr>
          <a:xfrm>
            <a:off x="6581328" y="5020832"/>
            <a:ext cx="4267200" cy="866775"/>
          </a:xfrm>
          <a:prstGeom prst="rect">
            <a:avLst/>
          </a:prstGeom>
        </p:spPr>
      </p:pic>
      <p:sp>
        <p:nvSpPr>
          <p:cNvPr id="11" name="矩形 10"/>
          <p:cNvSpPr/>
          <p:nvPr/>
        </p:nvSpPr>
        <p:spPr>
          <a:xfrm>
            <a:off x="8688288" y="4606512"/>
            <a:ext cx="1468672" cy="369332"/>
          </a:xfrm>
          <a:prstGeom prst="rect">
            <a:avLst/>
          </a:prstGeom>
        </p:spPr>
        <p:txBody>
          <a:bodyPr wrap="none">
            <a:spAutoFit/>
          </a:bodyPr>
          <a:lstStyle/>
          <a:p>
            <a:pPr lvl="1"/>
            <a:r>
              <a:rPr lang="en-US" altLang="zh-TW" dirty="0" smtClean="0">
                <a:latin typeface="Times New Roman" panose="02020603050405020304" pitchFamily="18" charset="0"/>
                <a:cs typeface="Times New Roman" panose="02020603050405020304" pitchFamily="18" charset="0"/>
              </a:rPr>
              <a:t>&gt;100000</a:t>
            </a:r>
            <a:endParaRPr lang="en-US" altLang="zh-TW" dirty="0">
              <a:latin typeface="Times New Roman" panose="02020603050405020304" pitchFamily="18" charset="0"/>
              <a:cs typeface="Times New Roman" panose="02020603050405020304" pitchFamily="18" charset="0"/>
            </a:endParaRPr>
          </a:p>
        </p:txBody>
      </p:sp>
      <p:pic>
        <p:nvPicPr>
          <p:cNvPr id="12" name="圖片 11"/>
          <p:cNvPicPr>
            <a:picLocks noChangeAspect="1"/>
          </p:cNvPicPr>
          <p:nvPr/>
        </p:nvPicPr>
        <p:blipFill>
          <a:blip r:embed="rId6"/>
          <a:stretch>
            <a:fillRect/>
          </a:stretch>
        </p:blipFill>
        <p:spPr>
          <a:xfrm>
            <a:off x="1559496" y="4818012"/>
            <a:ext cx="1603350" cy="1363267"/>
          </a:xfrm>
          <a:prstGeom prst="rect">
            <a:avLst/>
          </a:prstGeom>
        </p:spPr>
      </p:pic>
      <p:pic>
        <p:nvPicPr>
          <p:cNvPr id="13" name="圖片 12"/>
          <p:cNvPicPr>
            <a:picLocks noChangeAspect="1"/>
          </p:cNvPicPr>
          <p:nvPr/>
        </p:nvPicPr>
        <p:blipFill>
          <a:blip r:embed="rId7"/>
          <a:stretch>
            <a:fillRect/>
          </a:stretch>
        </p:blipFill>
        <p:spPr>
          <a:xfrm>
            <a:off x="3291979" y="4801185"/>
            <a:ext cx="1641525" cy="1306067"/>
          </a:xfrm>
          <a:prstGeom prst="rect">
            <a:avLst/>
          </a:prstGeom>
        </p:spPr>
      </p:pic>
      <p:sp>
        <p:nvSpPr>
          <p:cNvPr id="14" name="橢圓 13"/>
          <p:cNvSpPr/>
          <p:nvPr/>
        </p:nvSpPr>
        <p:spPr>
          <a:xfrm>
            <a:off x="2423592" y="5589240"/>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3484559" y="4724985"/>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026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1" grpId="0"/>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t-SNE (2/2)</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Apply to different stage in the </a:t>
            </a:r>
            <a:r>
              <a:rPr lang="en-US" altLang="zh-TW" dirty="0" err="1" smtClean="0">
                <a:latin typeface="Times New Roman" panose="02020603050405020304" pitchFamily="18" charset="0"/>
                <a:cs typeface="Times New Roman" panose="02020603050405020304" pitchFamily="18" charset="0"/>
              </a:rPr>
              <a:t>CryoEM</a:t>
            </a:r>
            <a:r>
              <a:rPr lang="en-US" altLang="zh-TW" dirty="0" smtClean="0">
                <a:latin typeface="Times New Roman" panose="02020603050405020304" pitchFamily="18" charset="0"/>
                <a:cs typeface="Times New Roman" panose="02020603050405020304" pitchFamily="18" charset="0"/>
              </a:rPr>
              <a:t> workflow</a:t>
            </a:r>
          </a:p>
          <a:p>
            <a:pPr lvl="1"/>
            <a:r>
              <a:rPr lang="en-US" altLang="zh-TW" dirty="0" smtClean="0">
                <a:latin typeface="Times New Roman" panose="02020603050405020304" pitchFamily="18" charset="0"/>
                <a:cs typeface="Times New Roman" panose="02020603050405020304" pitchFamily="18" charset="0"/>
              </a:rPr>
              <a:t>Visualize classification results</a:t>
            </a: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30</a:t>
            </a:fld>
            <a:endParaRPr lang="zh-TW" altLang="en-US" dirty="0"/>
          </a:p>
        </p:txBody>
      </p:sp>
      <p:pic>
        <p:nvPicPr>
          <p:cNvPr id="5" name="圖片 4"/>
          <p:cNvPicPr>
            <a:picLocks noChangeAspect="1"/>
          </p:cNvPicPr>
          <p:nvPr/>
        </p:nvPicPr>
        <p:blipFill>
          <a:blip r:embed="rId2"/>
          <a:stretch>
            <a:fillRect/>
          </a:stretch>
        </p:blipFill>
        <p:spPr>
          <a:xfrm>
            <a:off x="2812870" y="2412431"/>
            <a:ext cx="1197183" cy="1191766"/>
          </a:xfrm>
          <a:prstGeom prst="rect">
            <a:avLst/>
          </a:prstGeom>
        </p:spPr>
      </p:pic>
      <p:pic>
        <p:nvPicPr>
          <p:cNvPr id="8" name="圖片 7"/>
          <p:cNvPicPr>
            <a:picLocks noChangeAspect="1"/>
          </p:cNvPicPr>
          <p:nvPr/>
        </p:nvPicPr>
        <p:blipFill>
          <a:blip r:embed="rId3"/>
          <a:stretch>
            <a:fillRect/>
          </a:stretch>
        </p:blipFill>
        <p:spPr>
          <a:xfrm>
            <a:off x="10217254" y="2412431"/>
            <a:ext cx="1210816" cy="1194600"/>
          </a:xfrm>
          <a:prstGeom prst="rect">
            <a:avLst/>
          </a:prstGeom>
        </p:spPr>
      </p:pic>
      <p:pic>
        <p:nvPicPr>
          <p:cNvPr id="9" name="圖片 8"/>
          <p:cNvPicPr>
            <a:picLocks noChangeAspect="1"/>
          </p:cNvPicPr>
          <p:nvPr/>
        </p:nvPicPr>
        <p:blipFill>
          <a:blip r:embed="rId4"/>
          <a:stretch>
            <a:fillRect/>
          </a:stretch>
        </p:blipFill>
        <p:spPr>
          <a:xfrm>
            <a:off x="6596236" y="2454091"/>
            <a:ext cx="1200076" cy="1173169"/>
          </a:xfrm>
          <a:prstGeom prst="rect">
            <a:avLst/>
          </a:prstGeom>
        </p:spPr>
      </p:pic>
      <p:pic>
        <p:nvPicPr>
          <p:cNvPr id="13" name="Picture 2" descr="Overview of EMD-105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7912" y="162386"/>
            <a:ext cx="980614" cy="980614"/>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p:cNvPicPr>
            <a:picLocks noChangeAspect="1"/>
          </p:cNvPicPr>
          <p:nvPr/>
        </p:nvPicPr>
        <p:blipFill>
          <a:blip r:embed="rId6"/>
          <a:stretch>
            <a:fillRect/>
          </a:stretch>
        </p:blipFill>
        <p:spPr>
          <a:xfrm>
            <a:off x="7919714" y="2388212"/>
            <a:ext cx="2028825" cy="1304925"/>
          </a:xfrm>
          <a:prstGeom prst="rect">
            <a:avLst/>
          </a:prstGeom>
        </p:spPr>
      </p:pic>
      <p:pic>
        <p:nvPicPr>
          <p:cNvPr id="15" name="圖片 14"/>
          <p:cNvPicPr>
            <a:picLocks noChangeAspect="1"/>
          </p:cNvPicPr>
          <p:nvPr/>
        </p:nvPicPr>
        <p:blipFill>
          <a:blip r:embed="rId7"/>
          <a:stretch>
            <a:fillRect/>
          </a:stretch>
        </p:blipFill>
        <p:spPr>
          <a:xfrm>
            <a:off x="4306569" y="2412431"/>
            <a:ext cx="2009775" cy="1333500"/>
          </a:xfrm>
          <a:prstGeom prst="rect">
            <a:avLst/>
          </a:prstGeom>
        </p:spPr>
      </p:pic>
      <p:pic>
        <p:nvPicPr>
          <p:cNvPr id="17" name="圖片 16"/>
          <p:cNvPicPr>
            <a:picLocks noChangeAspect="1"/>
          </p:cNvPicPr>
          <p:nvPr/>
        </p:nvPicPr>
        <p:blipFill>
          <a:blip r:embed="rId8"/>
          <a:stretch>
            <a:fillRect/>
          </a:stretch>
        </p:blipFill>
        <p:spPr>
          <a:xfrm>
            <a:off x="552289" y="2332039"/>
            <a:ext cx="2009775" cy="1352550"/>
          </a:xfrm>
          <a:prstGeom prst="rect">
            <a:avLst/>
          </a:prstGeom>
        </p:spPr>
      </p:pic>
    </p:spTree>
    <p:extLst>
      <p:ext uri="{BB962C8B-B14F-4D97-AF65-F5344CB8AC3E}">
        <p14:creationId xmlns:p14="http://schemas.microsoft.com/office/powerpoint/2010/main" val="26045576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 </a:t>
            </a:r>
            <a:r>
              <a:rPr lang="en-US" altLang="zh-TW" dirty="0" smtClean="0"/>
              <a:t>t-SNE (1/2)</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Interactive t-SNE</a:t>
            </a:r>
            <a:endParaRPr lang="en-US" altLang="zh-TW" dirty="0" smtClean="0">
              <a:latin typeface="Times New Roman" panose="02020603050405020304" pitchFamily="18" charset="0"/>
              <a:cs typeface="Times New Roman" panose="02020603050405020304" pitchFamily="18" charset="0"/>
            </a:endParaRPr>
          </a:p>
          <a:p>
            <a:pPr lvl="1"/>
            <a:r>
              <a:rPr lang="en-US" altLang="zh-TW" dirty="0" smtClean="0">
                <a:latin typeface="Times New Roman" panose="02020603050405020304" pitchFamily="18" charset="0"/>
                <a:cs typeface="Times New Roman" panose="02020603050405020304" pitchFamily="18" charset="0"/>
              </a:rPr>
              <a:t>Fine tune the clustering results</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31</a:t>
            </a:fld>
            <a:endParaRPr lang="zh-TW" altLang="en-US" dirty="0"/>
          </a:p>
        </p:txBody>
      </p:sp>
      <p:pic>
        <p:nvPicPr>
          <p:cNvPr id="11" name="圖片 10"/>
          <p:cNvPicPr>
            <a:picLocks noChangeAspect="1"/>
          </p:cNvPicPr>
          <p:nvPr/>
        </p:nvPicPr>
        <p:blipFill>
          <a:blip r:embed="rId2"/>
          <a:stretch>
            <a:fillRect/>
          </a:stretch>
        </p:blipFill>
        <p:spPr>
          <a:xfrm>
            <a:off x="2668153" y="2204864"/>
            <a:ext cx="6855693" cy="3800571"/>
          </a:xfrm>
          <a:prstGeom prst="rect">
            <a:avLst/>
          </a:prstGeom>
        </p:spPr>
      </p:pic>
      <p:pic>
        <p:nvPicPr>
          <p:cNvPr id="12" name="Picture 2" descr="Overview of EMD-105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4512" y="152400"/>
            <a:ext cx="980614" cy="98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10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
          </p:nvPr>
        </p:nvSpPr>
        <p:spPr>
          <a:xfrm>
            <a:off x="609600" y="1143000"/>
            <a:ext cx="10972800" cy="4937760"/>
          </a:xfrm>
        </p:spPr>
        <p:txBody>
          <a:bodyPr/>
          <a:lstStyle/>
          <a:p>
            <a:r>
              <a:rPr lang="en-US" altLang="zh-TW" dirty="0" smtClean="0">
                <a:latin typeface="Times New Roman" panose="02020603050405020304" pitchFamily="18" charset="0"/>
                <a:cs typeface="Times New Roman" panose="02020603050405020304" pitchFamily="18" charset="0"/>
              </a:rPr>
              <a:t>Find more </a:t>
            </a:r>
            <a:r>
              <a:rPr lang="en-US" altLang="zh-TW" u="sng" dirty="0" smtClean="0">
                <a:latin typeface="Times New Roman" panose="02020603050405020304" pitchFamily="18" charset="0"/>
                <a:cs typeface="Times New Roman" panose="02020603050405020304" pitchFamily="18" charset="0"/>
              </a:rPr>
              <a:t>views</a:t>
            </a:r>
            <a:r>
              <a:rPr lang="en-US" altLang="zh-TW" dirty="0" smtClean="0">
                <a:latin typeface="Times New Roman" panose="02020603050405020304" pitchFamily="18" charset="0"/>
                <a:cs typeface="Times New Roman" panose="02020603050405020304" pitchFamily="18" charset="0"/>
              </a:rPr>
              <a:t> and </a:t>
            </a:r>
            <a:r>
              <a:rPr lang="en-US" altLang="zh-TW" u="sng" dirty="0" smtClean="0">
                <a:latin typeface="Times New Roman" panose="02020603050405020304" pitchFamily="18" charset="0"/>
                <a:cs typeface="Times New Roman" panose="02020603050405020304" pitchFamily="18" charset="0"/>
              </a:rPr>
              <a:t>conformations</a:t>
            </a:r>
            <a:endParaRPr lang="zh-TW" altLang="en-US" u="sng" dirty="0">
              <a:latin typeface="Times New Roman" panose="02020603050405020304" pitchFamily="18" charset="0"/>
              <a:cs typeface="Times New Roman" panose="02020603050405020304" pitchFamily="18" charset="0"/>
            </a:endParaRPr>
          </a:p>
        </p:txBody>
      </p:sp>
      <p:pic>
        <p:nvPicPr>
          <p:cNvPr id="12" name="圖片 11"/>
          <p:cNvPicPr>
            <a:picLocks noChangeAspect="1"/>
          </p:cNvPicPr>
          <p:nvPr/>
        </p:nvPicPr>
        <p:blipFill>
          <a:blip r:embed="rId3"/>
          <a:stretch>
            <a:fillRect/>
          </a:stretch>
        </p:blipFill>
        <p:spPr>
          <a:xfrm>
            <a:off x="1163112" y="4527521"/>
            <a:ext cx="6270653" cy="1493767"/>
          </a:xfrm>
          <a:prstGeom prst="rect">
            <a:avLst/>
          </a:prstGeom>
        </p:spPr>
      </p:pic>
      <p:sp>
        <p:nvSpPr>
          <p:cNvPr id="2" name="標題 1"/>
          <p:cNvSpPr>
            <a:spLocks noGrp="1"/>
          </p:cNvSpPr>
          <p:nvPr>
            <p:ph type="title"/>
          </p:nvPr>
        </p:nvSpPr>
        <p:spPr/>
        <p:txBody>
          <a:bodyPr/>
          <a:lstStyle/>
          <a:p>
            <a:r>
              <a:rPr lang="en-US" altLang="zh-TW" dirty="0"/>
              <a:t>Interactive </a:t>
            </a:r>
            <a:r>
              <a:rPr lang="en-US" altLang="zh-TW" dirty="0" smtClean="0"/>
              <a:t>t-SNE (2/2)</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32</a:t>
            </a:fld>
            <a:endParaRPr lang="zh-TW" altLang="en-US" dirty="0"/>
          </a:p>
        </p:txBody>
      </p:sp>
      <p:pic>
        <p:nvPicPr>
          <p:cNvPr id="8" name="圖片 7"/>
          <p:cNvPicPr>
            <a:picLocks noChangeAspect="1"/>
          </p:cNvPicPr>
          <p:nvPr/>
        </p:nvPicPr>
        <p:blipFill>
          <a:blip r:embed="rId4"/>
          <a:stretch>
            <a:fillRect/>
          </a:stretch>
        </p:blipFill>
        <p:spPr>
          <a:xfrm>
            <a:off x="1271464" y="2622272"/>
            <a:ext cx="6334431" cy="1558259"/>
          </a:xfrm>
          <a:prstGeom prst="rect">
            <a:avLst/>
          </a:prstGeom>
        </p:spPr>
      </p:pic>
      <p:sp>
        <p:nvSpPr>
          <p:cNvPr id="10" name="矩形 9"/>
          <p:cNvSpPr/>
          <p:nvPr/>
        </p:nvSpPr>
        <p:spPr>
          <a:xfrm>
            <a:off x="5402752" y="4510896"/>
            <a:ext cx="648072" cy="76350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p:cNvPicPr>
            <a:picLocks noChangeAspect="1"/>
          </p:cNvPicPr>
          <p:nvPr/>
        </p:nvPicPr>
        <p:blipFill>
          <a:blip r:embed="rId5"/>
          <a:stretch>
            <a:fillRect/>
          </a:stretch>
        </p:blipFill>
        <p:spPr>
          <a:xfrm>
            <a:off x="8069602" y="2970285"/>
            <a:ext cx="3139549" cy="2420491"/>
          </a:xfrm>
          <a:prstGeom prst="rect">
            <a:avLst/>
          </a:prstGeom>
        </p:spPr>
      </p:pic>
      <p:cxnSp>
        <p:nvCxnSpPr>
          <p:cNvPr id="14" name="直線接點 13"/>
          <p:cNvCxnSpPr/>
          <p:nvPr/>
        </p:nvCxnSpPr>
        <p:spPr>
          <a:xfrm>
            <a:off x="1343472" y="5520423"/>
            <a:ext cx="323928" cy="28592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343472" y="5520423"/>
            <a:ext cx="323928" cy="28592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639692" y="3575721"/>
            <a:ext cx="504056" cy="37074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9397717" y="4566488"/>
            <a:ext cx="442699" cy="514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rot="20137582">
            <a:off x="2553189" y="4507916"/>
            <a:ext cx="828677" cy="76946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rot="20137582">
            <a:off x="9579045" y="4096826"/>
            <a:ext cx="1296144" cy="36004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816080" y="4521903"/>
            <a:ext cx="645518" cy="752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rot="20137582">
            <a:off x="1753267" y="4484948"/>
            <a:ext cx="828677" cy="7694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p:nvSpPr>
        <p:spPr>
          <a:xfrm rot="21193291">
            <a:off x="9875831" y="4417620"/>
            <a:ext cx="992208" cy="5800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72009" y="3008480"/>
            <a:ext cx="1199455" cy="646331"/>
          </a:xfrm>
          <a:prstGeom prst="rect">
            <a:avLst/>
          </a:prstGeom>
        </p:spPr>
        <p:txBody>
          <a:bodyPr wrap="square">
            <a:spAutoFit/>
          </a:bodyPr>
          <a:lstStyle/>
          <a:p>
            <a:r>
              <a:rPr lang="en-US" altLang="zh-TW" dirty="0" smtClean="0">
                <a:latin typeface="Times New Roman" panose="02020603050405020304" pitchFamily="18" charset="0"/>
                <a:cs typeface="Times New Roman" panose="02020603050405020304" pitchFamily="18" charset="0"/>
              </a:rPr>
              <a:t>Results of CL2D</a:t>
            </a:r>
            <a:endParaRPr lang="en-US" altLang="zh-TW" dirty="0">
              <a:latin typeface="Times New Roman" panose="02020603050405020304" pitchFamily="18" charset="0"/>
              <a:cs typeface="Times New Roman" panose="02020603050405020304" pitchFamily="18" charset="0"/>
            </a:endParaRPr>
          </a:p>
        </p:txBody>
      </p:sp>
      <p:sp>
        <p:nvSpPr>
          <p:cNvPr id="24" name="矩形 23"/>
          <p:cNvSpPr/>
          <p:nvPr/>
        </p:nvSpPr>
        <p:spPr>
          <a:xfrm>
            <a:off x="12226" y="4809926"/>
            <a:ext cx="1169582" cy="923330"/>
          </a:xfrm>
          <a:prstGeom prst="rect">
            <a:avLst/>
          </a:prstGeom>
        </p:spPr>
        <p:txBody>
          <a:bodyPr wrap="square">
            <a:spAutoFit/>
          </a:bodyPr>
          <a:lstStyle/>
          <a:p>
            <a:r>
              <a:rPr lang="en-US" altLang="zh-TW" dirty="0" smtClean="0">
                <a:latin typeface="Times New Roman" panose="02020603050405020304" pitchFamily="18" charset="0"/>
                <a:cs typeface="Times New Roman" panose="02020603050405020304" pitchFamily="18" charset="0"/>
              </a:rPr>
              <a:t>After interactive t-SNE</a:t>
            </a:r>
            <a:endParaRPr lang="en-US" altLang="zh-TW" dirty="0">
              <a:latin typeface="Times New Roman" panose="02020603050405020304" pitchFamily="18" charset="0"/>
              <a:cs typeface="Times New Roman" panose="02020603050405020304" pitchFamily="18" charset="0"/>
            </a:endParaRPr>
          </a:p>
        </p:txBody>
      </p:sp>
      <p:pic>
        <p:nvPicPr>
          <p:cNvPr id="25" name="Picture 2" descr="Overview of EMD-105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18844" y="125328"/>
            <a:ext cx="980614" cy="980614"/>
          </a:xfrm>
          <a:prstGeom prst="rect">
            <a:avLst/>
          </a:prstGeom>
          <a:noFill/>
          <a:extLst>
            <a:ext uri="{909E8E84-426E-40DD-AFC4-6F175D3DCCD1}">
              <a14:hiddenFill xmlns:a14="http://schemas.microsoft.com/office/drawing/2010/main">
                <a:solidFill>
                  <a:srgbClr val="FFFFFF"/>
                </a:solidFill>
              </a14:hiddenFill>
            </a:ext>
          </a:extLst>
        </p:spPr>
      </p:pic>
      <p:sp>
        <p:nvSpPr>
          <p:cNvPr id="26" name="橢圓 25"/>
          <p:cNvSpPr/>
          <p:nvPr/>
        </p:nvSpPr>
        <p:spPr>
          <a:xfrm rot="20137582">
            <a:off x="1905154" y="2604618"/>
            <a:ext cx="828677" cy="7694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p:nvSpPr>
        <p:spPr>
          <a:xfrm rot="20137582">
            <a:off x="2616984" y="2614958"/>
            <a:ext cx="828677" cy="76946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471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18" grpId="0" animBg="1"/>
      <p:bldP spid="19" grpId="0" animBg="1"/>
      <p:bldP spid="20" grpId="0" animBg="1"/>
      <p:bldP spid="21" grpId="0" animBg="1"/>
      <p:bldP spid="22" grpId="0" animBg="1"/>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Distributed Robust Multi-Reference Alignment </a:t>
            </a:r>
            <a:r>
              <a:rPr lang="en-US" altLang="zh-TW" dirty="0" smtClean="0"/>
              <a:t>(</a:t>
            </a:r>
            <a:r>
              <a:rPr lang="en-US" altLang="zh-TW" dirty="0" smtClean="0"/>
              <a:t>DRMRA)</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33</a:t>
            </a:fld>
            <a:endParaRPr lang="zh-TW" altLang="en-US"/>
          </a:p>
        </p:txBody>
      </p:sp>
    </p:spTree>
    <p:extLst>
      <p:ext uri="{BB962C8B-B14F-4D97-AF65-F5344CB8AC3E}">
        <p14:creationId xmlns:p14="http://schemas.microsoft.com/office/powerpoint/2010/main" val="1106780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3"/>
          <a:stretch>
            <a:fillRect/>
          </a:stretch>
        </p:blipFill>
        <p:spPr>
          <a:xfrm>
            <a:off x="6076920" y="1699528"/>
            <a:ext cx="5029200" cy="3638550"/>
          </a:xfrm>
          <a:prstGeom prst="rect">
            <a:avLst/>
          </a:prstGeom>
        </p:spPr>
      </p:pic>
      <p:sp>
        <p:nvSpPr>
          <p:cNvPr id="2" name="標題 1"/>
          <p:cNvSpPr>
            <a:spLocks noGrp="1"/>
          </p:cNvSpPr>
          <p:nvPr>
            <p:ph type="title"/>
          </p:nvPr>
        </p:nvSpPr>
        <p:spPr/>
        <p:txBody>
          <a:bodyPr/>
          <a:lstStyle/>
          <a:p>
            <a:r>
              <a:rPr lang="en-US" altLang="zh-TW" dirty="0" smtClean="0"/>
              <a:t>Multi-Reference </a:t>
            </a:r>
            <a:r>
              <a:rPr lang="en-US" altLang="zh-TW" dirty="0"/>
              <a:t>Alignment </a:t>
            </a:r>
            <a:endParaRPr lang="zh-TW" altLang="en-US" dirty="0"/>
          </a:p>
        </p:txBody>
      </p:sp>
      <p:sp>
        <p:nvSpPr>
          <p:cNvPr id="3" name="內容版面配置區 2"/>
          <p:cNvSpPr>
            <a:spLocks noGrp="1"/>
          </p:cNvSpPr>
          <p:nvPr>
            <p:ph sz="quarter" idx="1"/>
          </p:nvPr>
        </p:nvSpPr>
        <p:spPr>
          <a:xfrm>
            <a:off x="609600" y="1219200"/>
            <a:ext cx="5270376" cy="4937760"/>
          </a:xfrm>
        </p:spPr>
        <p:txBody>
          <a:bodyPr/>
          <a:lstStyle/>
          <a:p>
            <a:pPr marL="514350" indent="-514350" fontAlgn="b">
              <a:buFont typeface="+mj-lt"/>
              <a:buAutoNum type="arabicPeriod"/>
            </a:pPr>
            <a:r>
              <a:rPr lang="en-US" altLang="zh-TW" sz="2400" dirty="0" smtClean="0">
                <a:latin typeface="Times New Roman" panose="02020603050405020304" pitchFamily="18" charset="0"/>
                <a:cs typeface="Times New Roman" panose="02020603050405020304" pitchFamily="18" charset="0"/>
              </a:rPr>
              <a:t>The </a:t>
            </a:r>
            <a:r>
              <a:rPr lang="en-US" altLang="zh-TW" sz="2400" dirty="0">
                <a:latin typeface="Times New Roman" panose="02020603050405020304" pitchFamily="18" charset="0"/>
                <a:cs typeface="Times New Roman" panose="02020603050405020304" pitchFamily="18" charset="0"/>
              </a:rPr>
              <a:t>particles are classified using </a:t>
            </a:r>
            <a:r>
              <a:rPr lang="en-US" altLang="zh-TW" sz="2400" dirty="0" smtClean="0">
                <a:latin typeface="Times New Roman" panose="02020603050405020304" pitchFamily="18" charset="0"/>
                <a:cs typeface="Times New Roman" panose="02020603050405020304" pitchFamily="18" charset="0"/>
              </a:rPr>
              <a:t>PCA + k-means </a:t>
            </a:r>
            <a:r>
              <a:rPr lang="en-US" altLang="zh-TW" sz="2400" dirty="0">
                <a:latin typeface="Times New Roman" panose="02020603050405020304" pitchFamily="18" charset="0"/>
                <a:cs typeface="Times New Roman" panose="02020603050405020304" pitchFamily="18" charset="0"/>
              </a:rPr>
              <a:t>clustering </a:t>
            </a:r>
            <a:endParaRPr lang="en-US" altLang="zh-TW" sz="2400" dirty="0" smtClean="0">
              <a:latin typeface="Times New Roman" panose="02020603050405020304" pitchFamily="18" charset="0"/>
              <a:cs typeface="Times New Roman" panose="02020603050405020304" pitchFamily="18" charset="0"/>
            </a:endParaRPr>
          </a:p>
          <a:p>
            <a:pPr marL="514350" indent="-514350" fontAlgn="b">
              <a:buFont typeface="+mj-lt"/>
              <a:buAutoNum type="arabicPeriod"/>
            </a:pPr>
            <a:r>
              <a:rPr lang="en-US" altLang="zh-TW" sz="2400" dirty="0" smtClean="0">
                <a:latin typeface="Times New Roman" panose="02020603050405020304" pitchFamily="18" charset="0"/>
                <a:cs typeface="Times New Roman" panose="02020603050405020304" pitchFamily="18" charset="0"/>
              </a:rPr>
              <a:t>Class </a:t>
            </a:r>
            <a:r>
              <a:rPr lang="en-US" altLang="zh-TW" sz="2400" dirty="0">
                <a:latin typeface="Times New Roman" panose="02020603050405020304" pitchFamily="18" charset="0"/>
                <a:cs typeface="Times New Roman" panose="02020603050405020304" pitchFamily="18" charset="0"/>
              </a:rPr>
              <a:t>averages are </a:t>
            </a:r>
            <a:r>
              <a:rPr lang="en-US" altLang="zh-TW" sz="2400" dirty="0" smtClean="0">
                <a:latin typeface="Times New Roman" panose="02020603050405020304" pitchFamily="18" charset="0"/>
                <a:cs typeface="Times New Roman" panose="02020603050405020304" pitchFamily="18" charset="0"/>
              </a:rPr>
              <a:t>calculated </a:t>
            </a:r>
            <a:endParaRPr lang="en-US" altLang="zh-TW" sz="2400" dirty="0">
              <a:latin typeface="Times New Roman" panose="02020603050405020304" pitchFamily="18" charset="0"/>
              <a:cs typeface="Times New Roman" panose="02020603050405020304" pitchFamily="18" charset="0"/>
            </a:endParaRPr>
          </a:p>
          <a:p>
            <a:pPr marL="788988" lvl="1" indent="-514350">
              <a:buFont typeface="+mj-lt"/>
              <a:buAutoNum type="arabicPeriod"/>
            </a:pPr>
            <a:r>
              <a:rPr lang="en-US" altLang="zh-TW" sz="2000" dirty="0">
                <a:latin typeface="Times New Roman" panose="02020603050405020304" pitchFamily="18" charset="0"/>
                <a:cs typeface="Times New Roman" panose="02020603050405020304" pitchFamily="18" charset="0"/>
              </a:rPr>
              <a:t>Class averages </a:t>
            </a:r>
            <a:r>
              <a:rPr lang="en-US" altLang="zh-TW" sz="2000" dirty="0" smtClean="0">
                <a:latin typeface="Times New Roman" panose="02020603050405020304" pitchFamily="18" charset="0"/>
                <a:cs typeface="Times New Roman" panose="02020603050405020304" pitchFamily="18" charset="0"/>
              </a:rPr>
              <a:t>are aligned</a:t>
            </a:r>
            <a:r>
              <a:rPr lang="en-US" altLang="zh-TW" sz="2000" dirty="0">
                <a:latin typeface="Times New Roman" panose="02020603050405020304" pitchFamily="18" charset="0"/>
                <a:cs typeface="Times New Roman" panose="02020603050405020304" pitchFamily="18" charset="0"/>
              </a:rPr>
              <a:t> </a:t>
            </a:r>
            <a:endParaRPr lang="en-US" altLang="zh-TW" sz="20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TW" sz="2400" dirty="0" smtClean="0">
                <a:latin typeface="Times New Roman" panose="02020603050405020304" pitchFamily="18" charset="0"/>
                <a:cs typeface="Times New Roman" panose="02020603050405020304" pitchFamily="18" charset="0"/>
              </a:rPr>
              <a:t>All </a:t>
            </a:r>
            <a:r>
              <a:rPr lang="en-US" altLang="zh-TW" sz="2400" dirty="0">
                <a:latin typeface="Times New Roman" panose="02020603050405020304" pitchFamily="18" charset="0"/>
                <a:cs typeface="Times New Roman" panose="02020603050405020304" pitchFamily="18" charset="0"/>
              </a:rPr>
              <a:t>the particles are aligned using class averages as reference</a:t>
            </a:r>
          </a:p>
          <a:p>
            <a:pPr marL="514350" indent="-514350" fontAlgn="b">
              <a:buFont typeface="+mj-lt"/>
              <a:buAutoNum type="arabicPeriod"/>
            </a:pPr>
            <a:r>
              <a:rPr lang="en-US" altLang="zh-TW" sz="2400" dirty="0" smtClean="0">
                <a:latin typeface="Times New Roman" panose="02020603050405020304" pitchFamily="18" charset="0"/>
                <a:cs typeface="Times New Roman" panose="02020603050405020304" pitchFamily="18" charset="0"/>
              </a:rPr>
              <a:t>Alignment </a:t>
            </a:r>
            <a:r>
              <a:rPr lang="en-US" altLang="zh-TW" sz="2400" dirty="0">
                <a:latin typeface="Times New Roman" panose="02020603050405020304" pitchFamily="18" charset="0"/>
                <a:cs typeface="Times New Roman" panose="02020603050405020304" pitchFamily="18" charset="0"/>
              </a:rPr>
              <a:t>parameters are </a:t>
            </a:r>
            <a:r>
              <a:rPr lang="en-US" altLang="zh-TW" sz="2400" dirty="0" smtClean="0">
                <a:latin typeface="Times New Roman" panose="02020603050405020304" pitchFamily="18" charset="0"/>
                <a:cs typeface="Times New Roman" panose="02020603050405020304" pitchFamily="18" charset="0"/>
              </a:rPr>
              <a:t>applied to </a:t>
            </a:r>
            <a:r>
              <a:rPr lang="en-US" altLang="zh-TW" sz="2400" dirty="0">
                <a:latin typeface="Times New Roman" panose="02020603050405020304" pitchFamily="18" charset="0"/>
                <a:cs typeface="Times New Roman" panose="02020603050405020304" pitchFamily="18" charset="0"/>
              </a:rPr>
              <a:t>obtained </a:t>
            </a:r>
            <a:r>
              <a:rPr lang="en-US" altLang="zh-TW" sz="2400" dirty="0" smtClean="0">
                <a:latin typeface="Times New Roman" panose="02020603050405020304" pitchFamily="18" charset="0"/>
                <a:cs typeface="Times New Roman" panose="02020603050405020304" pitchFamily="18" charset="0"/>
              </a:rPr>
              <a:t>a new </a:t>
            </a:r>
            <a:r>
              <a:rPr lang="en-US" altLang="zh-TW" sz="2400" dirty="0">
                <a:latin typeface="Times New Roman" panose="02020603050405020304" pitchFamily="18" charset="0"/>
                <a:cs typeface="Times New Roman" panose="02020603050405020304" pitchFamily="18" charset="0"/>
              </a:rPr>
              <a:t>aligned image series </a:t>
            </a:r>
            <a:endParaRPr lang="en-US" altLang="zh-TW" sz="2400" dirty="0" smtClean="0">
              <a:latin typeface="Times New Roman" panose="02020603050405020304" pitchFamily="18" charset="0"/>
              <a:cs typeface="Times New Roman" panose="02020603050405020304" pitchFamily="18" charset="0"/>
            </a:endParaRPr>
          </a:p>
          <a:p>
            <a:pPr marL="514350" indent="-514350" fontAlgn="b">
              <a:buFont typeface="+mj-lt"/>
              <a:buAutoNum type="arabicPeriod"/>
            </a:pPr>
            <a:r>
              <a:rPr lang="en-US" altLang="zh-TW" sz="2400" dirty="0" smtClean="0">
                <a:latin typeface="Times New Roman" panose="02020603050405020304" pitchFamily="18" charset="0"/>
                <a:cs typeface="Times New Roman" panose="02020603050405020304" pitchFamily="18" charset="0"/>
              </a:rPr>
              <a:t>Steps </a:t>
            </a:r>
            <a:r>
              <a:rPr lang="en-US" altLang="zh-TW" sz="2400" dirty="0" smtClean="0">
                <a:latin typeface="Times New Roman" panose="02020603050405020304" pitchFamily="18" charset="0"/>
                <a:cs typeface="Times New Roman" panose="02020603050405020304" pitchFamily="18" charset="0"/>
              </a:rPr>
              <a:t>1-4 </a:t>
            </a:r>
            <a:r>
              <a:rPr lang="en-US" altLang="zh-TW" sz="2400" dirty="0">
                <a:latin typeface="Times New Roman" panose="02020603050405020304" pitchFamily="18" charset="0"/>
                <a:cs typeface="Times New Roman" panose="02020603050405020304" pitchFamily="18" charset="0"/>
              </a:rPr>
              <a:t>are repeated a prescribed number of times</a:t>
            </a:r>
          </a:p>
          <a:p>
            <a:endParaRPr lang="zh-TW" altLang="en-US" sz="2400"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34</a:t>
            </a:fld>
            <a:endParaRPr lang="zh-TW" altLang="en-US" dirty="0"/>
          </a:p>
        </p:txBody>
      </p:sp>
      <p:cxnSp>
        <p:nvCxnSpPr>
          <p:cNvPr id="7" name="直線單箭頭接點 6"/>
          <p:cNvCxnSpPr/>
          <p:nvPr/>
        </p:nvCxnSpPr>
        <p:spPr>
          <a:xfrm flipH="1">
            <a:off x="6384032" y="2420888"/>
            <a:ext cx="360040" cy="360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6204012" y="2262354"/>
            <a:ext cx="720080"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1</a:t>
            </a:r>
            <a:endParaRPr lang="zh-TW" altLang="en-US" sz="1600" dirty="0">
              <a:latin typeface="Times New Roman" panose="02020603050405020304" pitchFamily="18" charset="0"/>
              <a:cs typeface="Times New Roman" panose="02020603050405020304" pitchFamily="18" charset="0"/>
            </a:endParaRPr>
          </a:p>
        </p:txBody>
      </p:sp>
      <p:sp>
        <p:nvSpPr>
          <p:cNvPr id="10" name="文字方塊 9"/>
          <p:cNvSpPr txBox="1"/>
          <p:nvPr/>
        </p:nvSpPr>
        <p:spPr>
          <a:xfrm>
            <a:off x="6023992" y="3518803"/>
            <a:ext cx="720080"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2</a:t>
            </a:r>
            <a:endParaRPr lang="zh-TW" altLang="en-US" sz="1600" dirty="0">
              <a:latin typeface="Times New Roman" panose="02020603050405020304" pitchFamily="18" charset="0"/>
              <a:cs typeface="Times New Roman" panose="02020603050405020304" pitchFamily="18" charset="0"/>
            </a:endParaRPr>
          </a:p>
        </p:txBody>
      </p:sp>
      <p:sp>
        <p:nvSpPr>
          <p:cNvPr id="11" name="文字方塊 10"/>
          <p:cNvSpPr txBox="1"/>
          <p:nvPr/>
        </p:nvSpPr>
        <p:spPr>
          <a:xfrm>
            <a:off x="8796300" y="1992347"/>
            <a:ext cx="720080"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3</a:t>
            </a:r>
            <a:endParaRPr lang="zh-TW" altLang="en-US" sz="1600" dirty="0">
              <a:latin typeface="Times New Roman" panose="02020603050405020304" pitchFamily="18" charset="0"/>
              <a:cs typeface="Times New Roman" panose="02020603050405020304" pitchFamily="18" charset="0"/>
            </a:endParaRPr>
          </a:p>
        </p:txBody>
      </p:sp>
      <p:cxnSp>
        <p:nvCxnSpPr>
          <p:cNvPr id="15" name="直線單箭頭接點 14"/>
          <p:cNvCxnSpPr/>
          <p:nvPr/>
        </p:nvCxnSpPr>
        <p:spPr>
          <a:xfrm>
            <a:off x="9516380" y="5351894"/>
            <a:ext cx="1657556"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1159048" y="1511990"/>
            <a:ext cx="0" cy="3839908"/>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flipV="1">
            <a:off x="7176120" y="1510648"/>
            <a:ext cx="3982930" cy="8861"/>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7176120" y="1484784"/>
            <a:ext cx="0" cy="214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9308798" y="1125289"/>
            <a:ext cx="720080"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4</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65201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152400"/>
            <a:ext cx="11582400" cy="990600"/>
          </a:xfrm>
        </p:spPr>
        <p:txBody>
          <a:bodyPr/>
          <a:lstStyle/>
          <a:p>
            <a:r>
              <a:rPr lang="en-US" altLang="zh-TW" dirty="0"/>
              <a:t>Distributed Robust Multi-Reference Alignment (</a:t>
            </a:r>
            <a:r>
              <a:rPr lang="en-US" altLang="zh-TW" dirty="0" smtClean="0"/>
              <a:t>DRMRA</a:t>
            </a:r>
            <a:r>
              <a:rPr lang="en-US" altLang="zh-TW" dirty="0" smtClean="0"/>
              <a:t>)(1/5)</a:t>
            </a:r>
            <a:endParaRPr lang="zh-TW" altLang="en-US" dirty="0"/>
          </a:p>
        </p:txBody>
      </p:sp>
      <p:sp>
        <p:nvSpPr>
          <p:cNvPr id="3" name="內容版面配置區 2"/>
          <p:cNvSpPr>
            <a:spLocks noGrp="1"/>
          </p:cNvSpPr>
          <p:nvPr>
            <p:ph sz="quarter" idx="1"/>
          </p:nvPr>
        </p:nvSpPr>
        <p:spPr/>
        <p:txBody>
          <a:bodyPr/>
          <a:lstStyle/>
          <a:p>
            <a:pPr marL="514350" indent="-514350">
              <a:buFont typeface="+mj-lt"/>
              <a:buAutoNum type="arabicPeriod"/>
            </a:pPr>
            <a:r>
              <a:rPr lang="en-US" altLang="zh-TW" sz="2400" dirty="0" smtClean="0">
                <a:solidFill>
                  <a:srgbClr val="FF0000"/>
                </a:solidFill>
                <a:latin typeface="Times New Roman" panose="02020603050405020304" pitchFamily="18" charset="0"/>
                <a:cs typeface="Times New Roman" panose="02020603050405020304" pitchFamily="18" charset="0"/>
              </a:rPr>
              <a:t>Apply</a:t>
            </a:r>
            <a:r>
              <a:rPr lang="en-US" altLang="zh-TW" sz="2400" dirty="0">
                <a:solidFill>
                  <a:srgbClr val="FF0000"/>
                </a:solidFill>
                <a:latin typeface="Times New Roman" panose="02020603050405020304" pitchFamily="18" charset="0"/>
                <a:cs typeface="Times New Roman" panose="02020603050405020304" pitchFamily="18" charset="0"/>
              </a:rPr>
              <a:t> 2SDR- preprocessing </a:t>
            </a:r>
            <a:r>
              <a:rPr lang="en-US" altLang="zh-TW" sz="2400" dirty="0" smtClean="0">
                <a:solidFill>
                  <a:srgbClr val="FF0000"/>
                </a:solidFill>
                <a:latin typeface="Times New Roman" panose="02020603050405020304" pitchFamily="18" charset="0"/>
                <a:cs typeface="Times New Roman" panose="02020603050405020304" pitchFamily="18" charset="0"/>
              </a:rPr>
              <a:t>and </a:t>
            </a:r>
            <a:r>
              <a:rPr lang="en-US" altLang="zh-TW" sz="2400" dirty="0" smtClean="0">
                <a:solidFill>
                  <a:srgbClr val="FF0000"/>
                </a:solidFill>
                <a:latin typeface="Times New Roman" panose="02020603050405020304" pitchFamily="18" charset="0"/>
                <a:cs typeface="Times New Roman" panose="02020603050405020304" pitchFamily="18" charset="0"/>
              </a:rPr>
              <a:t>partition </a:t>
            </a:r>
            <a:r>
              <a:rPr lang="en-US" altLang="zh-TW" sz="2400" dirty="0" smtClean="0">
                <a:solidFill>
                  <a:srgbClr val="FF0000"/>
                </a:solidFill>
                <a:latin typeface="Times New Roman" panose="02020603050405020304" pitchFamily="18" charset="0"/>
                <a:cs typeface="Times New Roman" panose="02020603050405020304" pitchFamily="18" charset="0"/>
              </a:rPr>
              <a:t>the data if # of images is large</a:t>
            </a:r>
            <a:endParaRPr lang="en-US" altLang="zh-TW" sz="2400" dirty="0">
              <a:solidFill>
                <a:srgbClr val="FF0000"/>
              </a:solidFill>
              <a:latin typeface="Times New Roman" panose="02020603050405020304" pitchFamily="18" charset="0"/>
              <a:cs typeface="Times New Roman" panose="02020603050405020304" pitchFamily="18" charset="0"/>
            </a:endParaRPr>
          </a:p>
          <a:p>
            <a:pPr marL="514350" indent="-514350" fontAlgn="b">
              <a:buFont typeface="+mj-lt"/>
              <a:buAutoNum type="arabicPeriod"/>
            </a:pPr>
            <a:r>
              <a:rPr lang="en-US" altLang="zh-TW" sz="2400" dirty="0">
                <a:latin typeface="Times New Roman" panose="02020603050405020304" pitchFamily="18" charset="0"/>
                <a:cs typeface="Times New Roman" panose="02020603050405020304" pitchFamily="18" charset="0"/>
              </a:rPr>
              <a:t>The particles are classified using </a:t>
            </a:r>
            <a:r>
              <a:rPr lang="en-US" altLang="zh-TW" sz="2400" dirty="0" smtClean="0">
                <a:solidFill>
                  <a:srgbClr val="FF0000"/>
                </a:solidFill>
                <a:latin typeface="Times New Roman" panose="02020603050405020304" pitchFamily="18" charset="0"/>
                <a:cs typeface="Times New Roman" panose="02020603050405020304" pitchFamily="18" charset="0"/>
              </a:rPr>
              <a:t>2SDR +</a:t>
            </a:r>
            <a:r>
              <a:rPr lang="en-US" altLang="zh-TW" sz="2400" dirty="0" smtClean="0">
                <a:latin typeface="Times New Roman" panose="02020603050405020304" pitchFamily="18" charset="0"/>
                <a:cs typeface="Times New Roman" panose="02020603050405020304" pitchFamily="18" charset="0"/>
              </a:rPr>
              <a:t> </a:t>
            </a:r>
            <a:r>
              <a:rPr lang="en-US" altLang="zh-TW" sz="2400" dirty="0" smtClean="0">
                <a:solidFill>
                  <a:srgbClr val="FF0000"/>
                </a:solidFill>
                <a:latin typeface="Times New Roman" panose="02020603050405020304" pitchFamily="18" charset="0"/>
                <a:cs typeface="Times New Roman" panose="02020603050405020304" pitchFamily="18" charset="0"/>
              </a:rPr>
              <a:t>r-SUP</a:t>
            </a:r>
            <a:r>
              <a:rPr lang="en-US" altLang="zh-TW" sz="2400" dirty="0" smtClean="0">
                <a:latin typeface="Times New Roman" panose="02020603050405020304" pitchFamily="18" charset="0"/>
                <a:cs typeface="Times New Roman" panose="02020603050405020304" pitchFamily="18" charset="0"/>
              </a:rPr>
              <a:t>  </a:t>
            </a:r>
            <a:endParaRPr lang="en-US" altLang="zh-TW"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TW" sz="2400" dirty="0">
                <a:latin typeface="Times New Roman" panose="02020603050405020304" pitchFamily="18" charset="0"/>
                <a:cs typeface="Times New Roman" panose="02020603050405020304" pitchFamily="18" charset="0"/>
              </a:rPr>
              <a:t>Class averages are </a:t>
            </a:r>
            <a:r>
              <a:rPr lang="en-US" altLang="zh-TW" sz="2400" dirty="0" smtClean="0">
                <a:latin typeface="Times New Roman" panose="02020603050405020304" pitchFamily="18" charset="0"/>
                <a:cs typeface="Times New Roman" panose="02020603050405020304" pitchFamily="18" charset="0"/>
              </a:rPr>
              <a:t>calculated and </a:t>
            </a:r>
            <a:r>
              <a:rPr lang="en-US" altLang="zh-TW" sz="2400" dirty="0" smtClean="0">
                <a:solidFill>
                  <a:srgbClr val="FF0000"/>
                </a:solidFill>
                <a:latin typeface="Times New Roman" panose="02020603050405020304" pitchFamily="18" charset="0"/>
                <a:cs typeface="Times New Roman" panose="02020603050405020304" pitchFamily="18" charset="0"/>
              </a:rPr>
              <a:t>combine similar class average using </a:t>
            </a:r>
            <a:r>
              <a:rPr lang="en-US" altLang="zh-TW" sz="2400" dirty="0" smtClean="0">
                <a:solidFill>
                  <a:srgbClr val="FF0000"/>
                </a:solidFill>
                <a:latin typeface="Times New Roman" panose="02020603050405020304" pitchFamily="18" charset="0"/>
                <a:cs typeface="Times New Roman" panose="02020603050405020304" pitchFamily="18" charset="0"/>
              </a:rPr>
              <a:t>r-SUP</a:t>
            </a:r>
            <a:endParaRPr lang="en-US" altLang="zh-TW" sz="2000" dirty="0">
              <a:solidFill>
                <a:srgbClr val="FF0000"/>
              </a:solidFill>
              <a:latin typeface="Times New Roman" panose="02020603050405020304" pitchFamily="18" charset="0"/>
              <a:cs typeface="Times New Roman" panose="02020603050405020304" pitchFamily="18" charset="0"/>
            </a:endParaRPr>
          </a:p>
          <a:p>
            <a:pPr marL="514350" indent="-514350" fontAlgn="b">
              <a:buFont typeface="+mj-lt"/>
              <a:buAutoNum type="arabicPeriod"/>
            </a:pPr>
            <a:r>
              <a:rPr lang="en-US" altLang="zh-TW" sz="2400" dirty="0">
                <a:latin typeface="Times New Roman" panose="02020603050405020304" pitchFamily="18" charset="0"/>
                <a:cs typeface="Times New Roman" panose="02020603050405020304" pitchFamily="18" charset="0"/>
              </a:rPr>
              <a:t>All the particles are aligned using </a:t>
            </a:r>
            <a:r>
              <a:rPr lang="en-US" altLang="zh-TW" sz="2400" dirty="0" smtClean="0">
                <a:latin typeface="Times New Roman" panose="02020603050405020304" pitchFamily="18" charset="0"/>
                <a:cs typeface="Times New Roman" panose="02020603050405020304" pitchFamily="18" charset="0"/>
              </a:rPr>
              <a:t>class </a:t>
            </a:r>
            <a:r>
              <a:rPr lang="en-US" altLang="zh-TW" sz="2400" dirty="0">
                <a:latin typeface="Times New Roman" panose="02020603050405020304" pitchFamily="18" charset="0"/>
                <a:cs typeface="Times New Roman" panose="02020603050405020304" pitchFamily="18" charset="0"/>
              </a:rPr>
              <a:t>averages as reference </a:t>
            </a:r>
          </a:p>
          <a:p>
            <a:pPr marL="514350" indent="-514350" fontAlgn="b">
              <a:buFont typeface="+mj-lt"/>
              <a:buAutoNum type="arabicPeriod"/>
            </a:pPr>
            <a:r>
              <a:rPr lang="en-US" altLang="zh-TW" sz="2400" dirty="0">
                <a:latin typeface="Times New Roman" panose="02020603050405020304" pitchFamily="18" charset="0"/>
                <a:cs typeface="Times New Roman" panose="02020603050405020304" pitchFamily="18" charset="0"/>
              </a:rPr>
              <a:t>Alignment parameters are applied to obtained a new aligned image series </a:t>
            </a:r>
          </a:p>
          <a:p>
            <a:pPr marL="514350" indent="-514350">
              <a:buFont typeface="+mj-lt"/>
              <a:buAutoNum type="arabicPeriod"/>
            </a:pPr>
            <a:r>
              <a:rPr lang="en-US" altLang="zh-TW" sz="2400" dirty="0" smtClean="0">
                <a:latin typeface="Times New Roman" panose="02020603050405020304" pitchFamily="18" charset="0"/>
                <a:cs typeface="Times New Roman" panose="02020603050405020304" pitchFamily="18" charset="0"/>
              </a:rPr>
              <a:t>Steps </a:t>
            </a:r>
            <a:r>
              <a:rPr lang="en-US" altLang="zh-TW" sz="2400" dirty="0">
                <a:latin typeface="Times New Roman" panose="02020603050405020304" pitchFamily="18" charset="0"/>
                <a:cs typeface="Times New Roman" panose="02020603050405020304" pitchFamily="18" charset="0"/>
              </a:rPr>
              <a:t>2-5 are repeated a prescribed number of </a:t>
            </a:r>
            <a:r>
              <a:rPr lang="en-US" altLang="zh-TW" sz="2400" dirty="0" smtClean="0">
                <a:latin typeface="Times New Roman" panose="02020603050405020304" pitchFamily="18" charset="0"/>
                <a:cs typeface="Times New Roman" panose="02020603050405020304" pitchFamily="18" charset="0"/>
              </a:rPr>
              <a:t>times</a:t>
            </a:r>
          </a:p>
          <a:p>
            <a:pPr marL="514350" indent="-514350">
              <a:buFont typeface="+mj-lt"/>
              <a:buAutoNum type="arabicPeriod"/>
            </a:pPr>
            <a:r>
              <a:rPr lang="en-US" altLang="zh-TW" sz="2400" dirty="0">
                <a:solidFill>
                  <a:srgbClr val="FF0000"/>
                </a:solidFill>
                <a:latin typeface="Times New Roman" panose="02020603050405020304" pitchFamily="18" charset="0"/>
                <a:cs typeface="Times New Roman" panose="02020603050405020304" pitchFamily="18" charset="0"/>
              </a:rPr>
              <a:t>(Optional) </a:t>
            </a:r>
            <a:r>
              <a:rPr lang="en-US" altLang="zh-TW" sz="2400" dirty="0" smtClean="0">
                <a:solidFill>
                  <a:srgbClr val="FF0000"/>
                </a:solidFill>
                <a:latin typeface="Times New Roman" panose="02020603050405020304" pitchFamily="18" charset="0"/>
                <a:cs typeface="Times New Roman" panose="02020603050405020304" pitchFamily="18" charset="0"/>
              </a:rPr>
              <a:t>Split </a:t>
            </a:r>
            <a:r>
              <a:rPr lang="en-US" altLang="zh-TW" sz="2400" dirty="0">
                <a:solidFill>
                  <a:srgbClr val="FF0000"/>
                </a:solidFill>
                <a:latin typeface="Times New Roman" panose="02020603050405020304" pitchFamily="18" charset="0"/>
                <a:cs typeface="Times New Roman" panose="02020603050405020304" pitchFamily="18" charset="0"/>
              </a:rPr>
              <a:t>the class average which has cluster size larger than </a:t>
            </a:r>
            <a:r>
              <a:rPr lang="en-US" altLang="zh-TW" sz="2400" dirty="0" smtClean="0">
                <a:solidFill>
                  <a:srgbClr val="FF0000"/>
                </a:solidFill>
                <a:latin typeface="Times New Roman" panose="02020603050405020304" pitchFamily="18" charset="0"/>
                <a:cs typeface="Times New Roman" panose="02020603050405020304" pitchFamily="18" charset="0"/>
              </a:rPr>
              <a:t>1000 </a:t>
            </a:r>
            <a:r>
              <a:rPr lang="en-US" altLang="zh-TW" sz="2400" dirty="0">
                <a:solidFill>
                  <a:srgbClr val="FF0000"/>
                </a:solidFill>
                <a:latin typeface="Times New Roman" panose="02020603050405020304" pitchFamily="18" charset="0"/>
                <a:cs typeface="Times New Roman" panose="02020603050405020304" pitchFamily="18" charset="0"/>
              </a:rPr>
              <a:t>using </a:t>
            </a:r>
            <a:r>
              <a:rPr lang="en-US" altLang="zh-TW" sz="2400" dirty="0" smtClean="0">
                <a:solidFill>
                  <a:srgbClr val="FF0000"/>
                </a:solidFill>
                <a:latin typeface="Times New Roman" panose="02020603050405020304" pitchFamily="18" charset="0"/>
                <a:cs typeface="Times New Roman" panose="02020603050405020304" pitchFamily="18" charset="0"/>
              </a:rPr>
              <a:t>K-means</a:t>
            </a:r>
            <a:endParaRPr lang="en-US" altLang="zh-TW" sz="2400" dirty="0">
              <a:solidFill>
                <a:srgbClr val="FF0000"/>
              </a:solidFill>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altLang="zh-TW" sz="24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altLang="zh-TW" sz="2400" dirty="0" smtClean="0">
              <a:latin typeface="Times New Roman" panose="02020603050405020304" pitchFamily="18" charset="0"/>
              <a:cs typeface="Times New Roman" panose="02020603050405020304" pitchFamily="18" charset="0"/>
            </a:endParaRPr>
          </a:p>
          <a:p>
            <a:pPr marL="0" indent="0">
              <a:buNone/>
            </a:pPr>
            <a:endParaRPr lang="en-US" altLang="zh-TW" sz="2400" dirty="0">
              <a:latin typeface="Times New Roman" panose="02020603050405020304" pitchFamily="18" charset="0"/>
              <a:cs typeface="Times New Roman" panose="02020603050405020304" pitchFamily="18" charset="0"/>
            </a:endParaRPr>
          </a:p>
          <a:p>
            <a:endParaRPr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35</a:t>
            </a:fld>
            <a:endParaRPr lang="zh-TW" altLang="en-US" dirty="0"/>
          </a:p>
        </p:txBody>
      </p:sp>
    </p:spTree>
    <p:extLst>
      <p:ext uri="{BB962C8B-B14F-4D97-AF65-F5344CB8AC3E}">
        <p14:creationId xmlns:p14="http://schemas.microsoft.com/office/powerpoint/2010/main" val="36731532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p:cNvSpPr txBox="1">
            <a:spLocks/>
          </p:cNvSpPr>
          <p:nvPr/>
        </p:nvSpPr>
        <p:spPr bwMode="auto">
          <a:xfrm>
            <a:off x="609600" y="1219200"/>
            <a:ext cx="11178021" cy="4937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200" kern="1200">
                <a:solidFill>
                  <a:schemeClr val="bg2">
                    <a:lumMod val="50000"/>
                  </a:schemeClr>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bg1">
                    <a:lumMod val="50000"/>
                  </a:schemeClr>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kumimoji="0" lang="en-US" altLang="zh-TW" dirty="0" smtClean="0">
              <a:latin typeface="Times New Roman" panose="02020603050405020304" pitchFamily="18" charset="0"/>
              <a:cs typeface="Times New Roman" panose="02020603050405020304" pitchFamily="18" charset="0"/>
            </a:endParaRPr>
          </a:p>
          <a:p>
            <a:endParaRPr kumimoji="0" lang="en-US" altLang="zh-TW" dirty="0">
              <a:latin typeface="Times New Roman" panose="02020603050405020304" pitchFamily="18" charset="0"/>
              <a:cs typeface="Times New Roman" panose="02020603050405020304" pitchFamily="18" charset="0"/>
            </a:endParaRPr>
          </a:p>
          <a:p>
            <a:endParaRPr kumimoji="0" lang="en-US" altLang="zh-TW" dirty="0" smtClean="0">
              <a:latin typeface="Times New Roman" panose="02020603050405020304" pitchFamily="18" charset="0"/>
              <a:cs typeface="Times New Roman" panose="02020603050405020304" pitchFamily="18" charset="0"/>
            </a:endParaRPr>
          </a:p>
          <a:p>
            <a:endParaRPr kumimoji="0" lang="en-US" altLang="zh-TW" dirty="0">
              <a:latin typeface="Times New Roman" panose="02020603050405020304" pitchFamily="18" charset="0"/>
              <a:cs typeface="Times New Roman" panose="02020603050405020304" pitchFamily="18" charset="0"/>
            </a:endParaRPr>
          </a:p>
          <a:p>
            <a:endParaRPr kumimoji="0" lang="en-US" altLang="zh-TW" dirty="0" smtClean="0">
              <a:latin typeface="Times New Roman" panose="02020603050405020304" pitchFamily="18" charset="0"/>
              <a:cs typeface="Times New Roman" panose="02020603050405020304" pitchFamily="18" charset="0"/>
            </a:endParaRPr>
          </a:p>
          <a:p>
            <a:endParaRPr kumimoji="0" lang="en-US" altLang="zh-TW" dirty="0">
              <a:latin typeface="Times New Roman" panose="02020603050405020304" pitchFamily="18" charset="0"/>
              <a:cs typeface="Times New Roman" panose="02020603050405020304" pitchFamily="18" charset="0"/>
            </a:endParaRPr>
          </a:p>
          <a:p>
            <a:endParaRPr kumimoji="0" lang="en-US" altLang="zh-TW" dirty="0" smtClean="0">
              <a:latin typeface="Times New Roman" panose="02020603050405020304" pitchFamily="18" charset="0"/>
              <a:cs typeface="Times New Roman" panose="02020603050405020304" pitchFamily="18" charset="0"/>
            </a:endParaRPr>
          </a:p>
          <a:p>
            <a:endParaRPr kumimoji="0" lang="en-US" altLang="zh-TW" dirty="0">
              <a:latin typeface="Times New Roman" panose="02020603050405020304" pitchFamily="18" charset="0"/>
              <a:cs typeface="Times New Roman" panose="02020603050405020304" pitchFamily="18" charset="0"/>
            </a:endParaRPr>
          </a:p>
          <a:p>
            <a:endParaRPr kumimoji="0" lang="en-US" altLang="zh-TW" dirty="0" smtClean="0">
              <a:latin typeface="Times New Roman" panose="02020603050405020304" pitchFamily="18" charset="0"/>
              <a:cs typeface="Times New Roman" panose="02020603050405020304" pitchFamily="18" charset="0"/>
            </a:endParaRPr>
          </a:p>
          <a:p>
            <a:pPr lvl="1"/>
            <a:r>
              <a:rPr lang="en-US" altLang="zh-TW" dirty="0" smtClean="0">
                <a:latin typeface="Times New Roman" panose="02020603050405020304" pitchFamily="18" charset="0"/>
                <a:cs typeface="Times New Roman" panose="02020603050405020304" pitchFamily="18" charset="0"/>
              </a:rPr>
              <a:t>Step 4 class number set to 80 and binning the particles from 360 to 90 pixels</a:t>
            </a:r>
          </a:p>
          <a:p>
            <a:endParaRPr kumimoji="0" lang="zh-TW" altLang="en-US" dirty="0">
              <a:latin typeface="Times New Roman" panose="02020603050405020304" pitchFamily="18" charset="0"/>
              <a:cs typeface="Times New Roman" panose="02020603050405020304" pitchFamily="18" charset="0"/>
            </a:endParaRPr>
          </a:p>
        </p:txBody>
      </p:sp>
      <p:sp>
        <p:nvSpPr>
          <p:cNvPr id="2" name="標題 1"/>
          <p:cNvSpPr>
            <a:spLocks noGrp="1"/>
          </p:cNvSpPr>
          <p:nvPr>
            <p:ph type="title"/>
          </p:nvPr>
        </p:nvSpPr>
        <p:spPr>
          <a:xfrm>
            <a:off x="609600" y="152400"/>
            <a:ext cx="11247040" cy="990600"/>
          </a:xfrm>
        </p:spPr>
        <p:txBody>
          <a:bodyPr/>
          <a:lstStyle/>
          <a:p>
            <a:r>
              <a:rPr lang="en-US" altLang="zh-TW" dirty="0"/>
              <a:t>Distributed Robust Multi-Reference Alignment (DRMRA</a:t>
            </a:r>
            <a:r>
              <a:rPr lang="en-US" altLang="zh-TW" dirty="0" smtClean="0"/>
              <a:t>)(2/5)</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36</a:t>
            </a:fld>
            <a:endParaRPr lang="zh-TW" altLang="en-US" dirty="0"/>
          </a:p>
        </p:txBody>
      </p:sp>
      <p:graphicFrame>
        <p:nvGraphicFramePr>
          <p:cNvPr id="7" name="內容版面配置區 4"/>
          <p:cNvGraphicFramePr>
            <a:graphicFrameLocks/>
          </p:cNvGraphicFramePr>
          <p:nvPr>
            <p:extLst>
              <p:ext uri="{D42A27DB-BD31-4B8C-83A1-F6EECF244321}">
                <p14:modId xmlns:p14="http://schemas.microsoft.com/office/powerpoint/2010/main" val="715457896"/>
              </p:ext>
            </p:extLst>
          </p:nvPr>
        </p:nvGraphicFramePr>
        <p:xfrm>
          <a:off x="3028763" y="1412776"/>
          <a:ext cx="5904656" cy="4083352"/>
        </p:xfrm>
        <a:graphic>
          <a:graphicData uri="http://schemas.openxmlformats.org/drawingml/2006/table">
            <a:tbl>
              <a:tblPr firstRow="1" bandRow="1">
                <a:tableStyleId>{073A0DAA-6AF3-43AB-8588-CEC1D06C72B9}</a:tableStyleId>
              </a:tblPr>
              <a:tblGrid>
                <a:gridCol w="1975747">
                  <a:extLst>
                    <a:ext uri="{9D8B030D-6E8A-4147-A177-3AD203B41FA5}">
                      <a16:colId xmlns:a16="http://schemas.microsoft.com/office/drawing/2014/main" val="1755826613"/>
                    </a:ext>
                  </a:extLst>
                </a:gridCol>
                <a:gridCol w="2169931">
                  <a:extLst>
                    <a:ext uri="{9D8B030D-6E8A-4147-A177-3AD203B41FA5}">
                      <a16:colId xmlns:a16="http://schemas.microsoft.com/office/drawing/2014/main" val="647980462"/>
                    </a:ext>
                  </a:extLst>
                </a:gridCol>
                <a:gridCol w="1758978">
                  <a:extLst>
                    <a:ext uri="{9D8B030D-6E8A-4147-A177-3AD203B41FA5}">
                      <a16:colId xmlns:a16="http://schemas.microsoft.com/office/drawing/2014/main" val="1304618458"/>
                    </a:ext>
                  </a:extLst>
                </a:gridCol>
              </a:tblGrid>
              <a:tr h="333799">
                <a:tc>
                  <a:txBody>
                    <a:bodyPr/>
                    <a:lstStyle/>
                    <a:p>
                      <a:r>
                        <a:rPr lang="en-US" altLang="zh-TW" dirty="0" smtClean="0">
                          <a:latin typeface="Times New Roman" panose="02020603050405020304" pitchFamily="18" charset="0"/>
                          <a:cs typeface="Times New Roman" panose="02020603050405020304" pitchFamily="18" charset="0"/>
                        </a:rPr>
                        <a:t>Algorithm</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Execution</a:t>
                      </a:r>
                      <a:r>
                        <a:rPr lang="en-US" altLang="zh-TW" baseline="0" dirty="0" smtClean="0">
                          <a:latin typeface="Times New Roman" panose="02020603050405020304" pitchFamily="18" charset="0"/>
                          <a:cs typeface="Times New Roman" panose="02020603050405020304" pitchFamily="18" charset="0"/>
                        </a:rPr>
                        <a:t> Time (Hour)</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MPI</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45834461"/>
                  </a:ext>
                </a:extLst>
              </a:tr>
              <a:tr h="491896">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0.17</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TW" alt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5344017"/>
                  </a:ext>
                </a:extLst>
              </a:tr>
              <a:tr h="491896">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0.5</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TW" alt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42126476"/>
                  </a:ext>
                </a:extLst>
              </a:tr>
              <a:tr h="491896">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3</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0.02</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TW" alt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9471256"/>
                  </a:ext>
                </a:extLst>
              </a:tr>
              <a:tr h="491896">
                <a:tc>
                  <a:txBody>
                    <a:bodyPr/>
                    <a:lstStyle/>
                    <a:p>
                      <a:r>
                        <a:rPr lang="en-US" altLang="zh-TW" dirty="0" smtClean="0">
                          <a:solidFill>
                            <a:srgbClr val="FF0000"/>
                          </a:solidFill>
                          <a:latin typeface="Times New Roman" panose="02020603050405020304" pitchFamily="18" charset="0"/>
                          <a:cs typeface="Times New Roman" panose="02020603050405020304" pitchFamily="18" charset="0"/>
                        </a:rPr>
                        <a:t>4</a:t>
                      </a:r>
                      <a:endParaRPr lang="zh-TW" altLang="en-US" dirty="0">
                        <a:solidFill>
                          <a:srgbClr val="FF0000"/>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solidFill>
                            <a:srgbClr val="FF0000"/>
                          </a:solidFill>
                          <a:latin typeface="Times New Roman" panose="02020603050405020304" pitchFamily="18" charset="0"/>
                          <a:cs typeface="Times New Roman" panose="02020603050405020304" pitchFamily="18" charset="0"/>
                        </a:rPr>
                        <a:t>1.3</a:t>
                      </a:r>
                      <a:endParaRPr lang="zh-TW" altLang="en-US" dirty="0">
                        <a:solidFill>
                          <a:srgbClr val="FF0000"/>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solidFill>
                            <a:srgbClr val="FF0000"/>
                          </a:solidFill>
                          <a:latin typeface="Times New Roman" panose="02020603050405020304" pitchFamily="18" charset="0"/>
                          <a:cs typeface="Times New Roman" panose="02020603050405020304" pitchFamily="18" charset="0"/>
                        </a:rPr>
                        <a:t>44</a:t>
                      </a:r>
                      <a:endParaRPr lang="zh-TW" altLang="en-US"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0951818"/>
                  </a:ext>
                </a:extLst>
              </a:tr>
              <a:tr h="491896">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5</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0.25</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TW" alt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04913495"/>
                  </a:ext>
                </a:extLst>
              </a:tr>
              <a:tr h="491896">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7</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0.08</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TW" alt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19054505"/>
                  </a:ext>
                </a:extLst>
              </a:tr>
              <a:tr h="491896">
                <a:tc>
                  <a:txBody>
                    <a:bodyPr/>
                    <a:lstStyle/>
                    <a:p>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solidFill>
                            <a:schemeClr val="tx1"/>
                          </a:solidFill>
                          <a:latin typeface="Times New Roman" panose="02020603050405020304" pitchFamily="18" charset="0"/>
                          <a:cs typeface="Times New Roman" panose="02020603050405020304" pitchFamily="18" charset="0"/>
                        </a:rPr>
                        <a:t>0.25+2.07n</a:t>
                      </a:r>
                      <a:endParaRPr lang="zh-TW"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TW" altLang="en-US"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77101978"/>
                  </a:ext>
                </a:extLst>
              </a:tr>
            </a:tbl>
          </a:graphicData>
        </a:graphic>
      </p:graphicFrame>
      <p:sp>
        <p:nvSpPr>
          <p:cNvPr id="6" name="內容版面配置區 5"/>
          <p:cNvSpPr>
            <a:spLocks noGrp="1"/>
          </p:cNvSpPr>
          <p:nvPr>
            <p:ph sz="quarter" idx="1"/>
          </p:nvPr>
        </p:nvSpPr>
        <p:spPr/>
        <p:txBody>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zh-TW" altLang="en-US" dirty="0"/>
          </a:p>
        </p:txBody>
      </p:sp>
    </p:spTree>
    <p:extLst>
      <p:ext uri="{BB962C8B-B14F-4D97-AF65-F5344CB8AC3E}">
        <p14:creationId xmlns:p14="http://schemas.microsoft.com/office/powerpoint/2010/main" val="646415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599" y="152400"/>
            <a:ext cx="10325025" cy="990600"/>
          </a:xfrm>
        </p:spPr>
        <p:txBody>
          <a:bodyPr/>
          <a:lstStyle/>
          <a:p>
            <a:r>
              <a:rPr lang="en-US" altLang="zh-TW" dirty="0">
                <a:latin typeface="Times New Roman" panose="02020603050405020304" pitchFamily="18" charset="0"/>
                <a:cs typeface="Times New Roman" panose="02020603050405020304" pitchFamily="18" charset="0"/>
              </a:rPr>
              <a:t>Distributed Robust Multi-Reference Alignment algorithm (DRMRA</a:t>
            </a:r>
            <a:r>
              <a:rPr lang="en-US" altLang="zh-TW" dirty="0" smtClean="0">
                <a:latin typeface="Times New Roman" panose="02020603050405020304" pitchFamily="18" charset="0"/>
                <a:cs typeface="Times New Roman" panose="02020603050405020304" pitchFamily="18" charset="0"/>
              </a:rPr>
              <a:t>) (3/5)</a:t>
            </a:r>
            <a:endParaRPr lang="en-US" altLang="zh-TW"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More </a:t>
            </a:r>
            <a:r>
              <a:rPr lang="en-US" altLang="zh-TW" dirty="0">
                <a:latin typeface="Times New Roman" panose="02020603050405020304" pitchFamily="18" charset="0"/>
                <a:cs typeface="Times New Roman" panose="02020603050405020304" pitchFamily="18" charset="0"/>
              </a:rPr>
              <a:t>robust in terms of t-SNE </a:t>
            </a:r>
            <a:r>
              <a:rPr lang="en-US" altLang="zh-TW" dirty="0" smtClean="0">
                <a:latin typeface="Times New Roman" panose="02020603050405020304" pitchFamily="18" charset="0"/>
                <a:cs typeface="Times New Roman" panose="02020603050405020304" pitchFamily="18" charset="0"/>
              </a:rPr>
              <a:t>results (70S Ribosome)</a:t>
            </a:r>
            <a:endParaRPr lang="en-US" altLang="zh-TW" dirty="0">
              <a:latin typeface="Times New Roman" panose="02020603050405020304" pitchFamily="18" charset="0"/>
              <a:cs typeface="Times New Roman" panose="02020603050405020304" pitchFamily="18" charset="0"/>
            </a:endParaRPr>
          </a:p>
          <a:p>
            <a:pPr marL="274638" lvl="1" indent="0">
              <a:buNone/>
            </a:pPr>
            <a:endParaRPr lang="en-US" altLang="zh-TW"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37</a:t>
            </a:fld>
            <a:endParaRPr lang="zh-TW" altLang="en-US" dirty="0"/>
          </a:p>
        </p:txBody>
      </p:sp>
      <p:pic>
        <p:nvPicPr>
          <p:cNvPr id="12" name="圖片 11"/>
          <p:cNvPicPr>
            <a:picLocks noChangeAspect="1"/>
          </p:cNvPicPr>
          <p:nvPr/>
        </p:nvPicPr>
        <p:blipFill>
          <a:blip r:embed="rId3"/>
          <a:stretch>
            <a:fillRect/>
          </a:stretch>
        </p:blipFill>
        <p:spPr>
          <a:xfrm>
            <a:off x="1771098" y="4338521"/>
            <a:ext cx="2123769" cy="1486068"/>
          </a:xfrm>
          <a:prstGeom prst="rect">
            <a:avLst/>
          </a:prstGeom>
        </p:spPr>
      </p:pic>
      <p:pic>
        <p:nvPicPr>
          <p:cNvPr id="13" name="圖片 12"/>
          <p:cNvPicPr>
            <a:picLocks noChangeAspect="1"/>
          </p:cNvPicPr>
          <p:nvPr/>
        </p:nvPicPr>
        <p:blipFill>
          <a:blip r:embed="rId4"/>
          <a:stretch>
            <a:fillRect/>
          </a:stretch>
        </p:blipFill>
        <p:spPr>
          <a:xfrm>
            <a:off x="3924873" y="4554546"/>
            <a:ext cx="793055" cy="789577"/>
          </a:xfrm>
          <a:prstGeom prst="rect">
            <a:avLst/>
          </a:prstGeom>
        </p:spPr>
      </p:pic>
      <p:pic>
        <p:nvPicPr>
          <p:cNvPr id="14" name="圖片 13"/>
          <p:cNvPicPr>
            <a:picLocks noChangeAspect="1"/>
          </p:cNvPicPr>
          <p:nvPr/>
        </p:nvPicPr>
        <p:blipFill>
          <a:blip r:embed="rId5"/>
          <a:stretch>
            <a:fillRect/>
          </a:stretch>
        </p:blipFill>
        <p:spPr>
          <a:xfrm>
            <a:off x="4745611" y="4272047"/>
            <a:ext cx="2214915" cy="1549846"/>
          </a:xfrm>
          <a:prstGeom prst="rect">
            <a:avLst/>
          </a:prstGeom>
        </p:spPr>
      </p:pic>
      <p:pic>
        <p:nvPicPr>
          <p:cNvPr id="15" name="圖片 14"/>
          <p:cNvPicPr>
            <a:picLocks noChangeAspect="1"/>
          </p:cNvPicPr>
          <p:nvPr/>
        </p:nvPicPr>
        <p:blipFill>
          <a:blip r:embed="rId6"/>
          <a:stretch>
            <a:fillRect/>
          </a:stretch>
        </p:blipFill>
        <p:spPr>
          <a:xfrm>
            <a:off x="4767335" y="2666247"/>
            <a:ext cx="2193191" cy="1534646"/>
          </a:xfrm>
          <a:prstGeom prst="rect">
            <a:avLst/>
          </a:prstGeom>
        </p:spPr>
      </p:pic>
      <p:pic>
        <p:nvPicPr>
          <p:cNvPr id="16" name="圖片 15"/>
          <p:cNvPicPr>
            <a:picLocks noChangeAspect="1"/>
          </p:cNvPicPr>
          <p:nvPr/>
        </p:nvPicPr>
        <p:blipFill>
          <a:blip r:embed="rId7"/>
          <a:stretch>
            <a:fillRect/>
          </a:stretch>
        </p:blipFill>
        <p:spPr>
          <a:xfrm>
            <a:off x="1770709" y="2608126"/>
            <a:ext cx="2098594" cy="1468453"/>
          </a:xfrm>
          <a:prstGeom prst="rect">
            <a:avLst/>
          </a:prstGeom>
        </p:spPr>
      </p:pic>
      <p:pic>
        <p:nvPicPr>
          <p:cNvPr id="17" name="圖片 16"/>
          <p:cNvPicPr>
            <a:picLocks noChangeAspect="1"/>
          </p:cNvPicPr>
          <p:nvPr/>
        </p:nvPicPr>
        <p:blipFill>
          <a:blip r:embed="rId8"/>
          <a:stretch>
            <a:fillRect/>
          </a:stretch>
        </p:blipFill>
        <p:spPr>
          <a:xfrm>
            <a:off x="7797832" y="4346730"/>
            <a:ext cx="2100304" cy="1469650"/>
          </a:xfrm>
          <a:prstGeom prst="rect">
            <a:avLst/>
          </a:prstGeom>
        </p:spPr>
      </p:pic>
      <p:pic>
        <p:nvPicPr>
          <p:cNvPr id="18" name="圖片 17"/>
          <p:cNvPicPr>
            <a:picLocks noChangeAspect="1"/>
          </p:cNvPicPr>
          <p:nvPr/>
        </p:nvPicPr>
        <p:blipFill>
          <a:blip r:embed="rId9"/>
          <a:stretch>
            <a:fillRect/>
          </a:stretch>
        </p:blipFill>
        <p:spPr>
          <a:xfrm>
            <a:off x="3959534" y="2938345"/>
            <a:ext cx="798757" cy="788293"/>
          </a:xfrm>
          <a:prstGeom prst="rect">
            <a:avLst/>
          </a:prstGeom>
        </p:spPr>
      </p:pic>
      <p:pic>
        <p:nvPicPr>
          <p:cNvPr id="19" name="圖片 18"/>
          <p:cNvPicPr>
            <a:picLocks noChangeAspect="1"/>
          </p:cNvPicPr>
          <p:nvPr/>
        </p:nvPicPr>
        <p:blipFill>
          <a:blip r:embed="rId10"/>
          <a:stretch>
            <a:fillRect/>
          </a:stretch>
        </p:blipFill>
        <p:spPr>
          <a:xfrm>
            <a:off x="6988943" y="2970369"/>
            <a:ext cx="790525" cy="783530"/>
          </a:xfrm>
          <a:prstGeom prst="rect">
            <a:avLst/>
          </a:prstGeom>
        </p:spPr>
      </p:pic>
      <p:pic>
        <p:nvPicPr>
          <p:cNvPr id="20" name="圖片 19"/>
          <p:cNvPicPr>
            <a:picLocks noChangeAspect="1"/>
          </p:cNvPicPr>
          <p:nvPr/>
        </p:nvPicPr>
        <p:blipFill>
          <a:blip r:embed="rId11"/>
          <a:stretch>
            <a:fillRect/>
          </a:stretch>
        </p:blipFill>
        <p:spPr>
          <a:xfrm>
            <a:off x="6977858" y="4554545"/>
            <a:ext cx="790820" cy="797818"/>
          </a:xfrm>
          <a:prstGeom prst="rect">
            <a:avLst/>
          </a:prstGeom>
        </p:spPr>
      </p:pic>
      <p:pic>
        <p:nvPicPr>
          <p:cNvPr id="21" name="圖片 20"/>
          <p:cNvPicPr>
            <a:picLocks noChangeAspect="1"/>
          </p:cNvPicPr>
          <p:nvPr/>
        </p:nvPicPr>
        <p:blipFill>
          <a:blip r:embed="rId12"/>
          <a:stretch>
            <a:fillRect/>
          </a:stretch>
        </p:blipFill>
        <p:spPr>
          <a:xfrm>
            <a:off x="10106945" y="4641942"/>
            <a:ext cx="794082" cy="790553"/>
          </a:xfrm>
          <a:prstGeom prst="rect">
            <a:avLst/>
          </a:prstGeom>
        </p:spPr>
      </p:pic>
      <p:pic>
        <p:nvPicPr>
          <p:cNvPr id="22" name="圖片 21"/>
          <p:cNvPicPr>
            <a:picLocks noChangeAspect="1"/>
          </p:cNvPicPr>
          <p:nvPr/>
        </p:nvPicPr>
        <p:blipFill>
          <a:blip r:embed="rId13"/>
          <a:stretch>
            <a:fillRect/>
          </a:stretch>
        </p:blipFill>
        <p:spPr>
          <a:xfrm>
            <a:off x="7858558" y="2608126"/>
            <a:ext cx="2351205" cy="1645213"/>
          </a:xfrm>
          <a:prstGeom prst="rect">
            <a:avLst/>
          </a:prstGeom>
        </p:spPr>
      </p:pic>
      <p:pic>
        <p:nvPicPr>
          <p:cNvPr id="23" name="圖片 22"/>
          <p:cNvPicPr>
            <a:picLocks noChangeAspect="1"/>
          </p:cNvPicPr>
          <p:nvPr/>
        </p:nvPicPr>
        <p:blipFill>
          <a:blip r:embed="rId14"/>
          <a:stretch>
            <a:fillRect/>
          </a:stretch>
        </p:blipFill>
        <p:spPr>
          <a:xfrm>
            <a:off x="10219715" y="3165934"/>
            <a:ext cx="714910" cy="711747"/>
          </a:xfrm>
          <a:prstGeom prst="rect">
            <a:avLst/>
          </a:prstGeom>
        </p:spPr>
      </p:pic>
      <p:pic>
        <p:nvPicPr>
          <p:cNvPr id="35" name="Picture 2" descr="Overview of EMD-105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776520" y="60566"/>
            <a:ext cx="980614" cy="98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323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152400"/>
            <a:ext cx="10094912" cy="990600"/>
          </a:xfrm>
        </p:spPr>
        <p:txBody>
          <a:bodyPr/>
          <a:lstStyle/>
          <a:p>
            <a:r>
              <a:rPr lang="en-US" altLang="zh-TW" dirty="0">
                <a:latin typeface="Times New Roman" panose="02020603050405020304" pitchFamily="18" charset="0"/>
                <a:cs typeface="Times New Roman" panose="02020603050405020304" pitchFamily="18" charset="0"/>
              </a:rPr>
              <a:t>Distributed Robust Multi-Reference Alignment algorithm (DRMRA</a:t>
            </a:r>
            <a:r>
              <a:rPr lang="en-US" altLang="zh-TW" dirty="0" smtClean="0">
                <a:latin typeface="Times New Roman" panose="02020603050405020304" pitchFamily="18" charset="0"/>
                <a:cs typeface="Times New Roman" panose="02020603050405020304" pitchFamily="18" charset="0"/>
              </a:rPr>
              <a:t>) (4/5)</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More </a:t>
            </a:r>
            <a:r>
              <a:rPr lang="en-US" altLang="zh-TW" dirty="0">
                <a:latin typeface="Times New Roman" panose="02020603050405020304" pitchFamily="18" charset="0"/>
                <a:cs typeface="Times New Roman" panose="02020603050405020304" pitchFamily="18" charset="0"/>
              </a:rPr>
              <a:t>robust in terms of t-SNE results</a:t>
            </a:r>
          </a:p>
          <a:p>
            <a:r>
              <a:rPr lang="en-US" altLang="zh-TW" dirty="0" smtClean="0">
                <a:latin typeface="Times New Roman" panose="02020603050405020304" pitchFamily="18" charset="0"/>
                <a:cs typeface="Times New Roman" panose="02020603050405020304" pitchFamily="18" charset="0"/>
              </a:rPr>
              <a:t>The computation time is reduced (80S Ribosome, 100K particles)</a:t>
            </a: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pPr marL="274638" lvl="1" indent="0">
              <a:buNone/>
            </a:pPr>
            <a:endParaRPr lang="en-US" altLang="zh-TW"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38</a:t>
            </a:fld>
            <a:endParaRPr lang="zh-TW" altLang="en-US" dirty="0"/>
          </a:p>
        </p:txBody>
      </p:sp>
      <p:graphicFrame>
        <p:nvGraphicFramePr>
          <p:cNvPr id="11" name="內容版面配置區 8"/>
          <p:cNvGraphicFramePr>
            <a:graphicFrameLocks/>
          </p:cNvGraphicFramePr>
          <p:nvPr>
            <p:extLst/>
          </p:nvPr>
        </p:nvGraphicFramePr>
        <p:xfrm>
          <a:off x="1919536" y="2996952"/>
          <a:ext cx="8229600" cy="175260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altLang="zh-TW" dirty="0" smtClean="0">
                          <a:latin typeface="Times New Roman" panose="02020603050405020304" pitchFamily="18" charset="0"/>
                          <a:cs typeface="Times New Roman" panose="02020603050405020304" pitchFamily="18" charset="0"/>
                        </a:rPr>
                        <a:t>Algorithm</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Iterations</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MPI/GPU</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Execution</a:t>
                      </a:r>
                      <a:r>
                        <a:rPr lang="en-US" altLang="zh-TW" baseline="0" dirty="0" smtClean="0">
                          <a:latin typeface="Times New Roman" panose="02020603050405020304" pitchFamily="18" charset="0"/>
                          <a:cs typeface="Times New Roman" panose="02020603050405020304" pitchFamily="18" charset="0"/>
                        </a:rPr>
                        <a:t> Time (Hour)</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altLang="zh-TW" dirty="0" smtClean="0">
                          <a:latin typeface="Times New Roman" panose="02020603050405020304" pitchFamily="18" charset="0"/>
                          <a:cs typeface="Times New Roman" panose="02020603050405020304" pitchFamily="18" charset="0"/>
                        </a:rPr>
                        <a:t>ISAC</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Until convergence</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44/0</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124.5/105.35</a:t>
                      </a:r>
                      <a:endParaRPr lang="zh-TW" altLang="en-US"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en-US" altLang="zh-TW" dirty="0" smtClean="0">
                          <a:latin typeface="Times New Roman" panose="02020603050405020304" pitchFamily="18" charset="0"/>
                          <a:cs typeface="Times New Roman" panose="02020603050405020304" pitchFamily="18" charset="0"/>
                        </a:rPr>
                        <a:t>RELION</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32.65/29.85</a:t>
                      </a:r>
                      <a:endParaRPr lang="en-US" altLang="zh-TW" dirty="0" smtClean="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r>
                        <a:rPr lang="en-US" altLang="zh-TW" dirty="0" smtClean="0">
                          <a:latin typeface="Times New Roman" panose="02020603050405020304" pitchFamily="18" charset="0"/>
                          <a:cs typeface="Times New Roman" panose="02020603050405020304" pitchFamily="18" charset="0"/>
                        </a:rPr>
                        <a:t>DRMRA</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3 (is good</a:t>
                      </a:r>
                      <a:r>
                        <a:rPr lang="en-US" altLang="zh-TW" baseline="0" dirty="0" smtClean="0">
                          <a:latin typeface="Times New Roman" panose="02020603050405020304" pitchFamily="18" charset="0"/>
                          <a:cs typeface="Times New Roman" panose="02020603050405020304" pitchFamily="18" charset="0"/>
                        </a:rPr>
                        <a:t> enough)</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44/0</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~5</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10" name="矩形 9"/>
          <p:cNvSpPr/>
          <p:nvPr/>
        </p:nvSpPr>
        <p:spPr>
          <a:xfrm>
            <a:off x="1887352" y="4379697"/>
            <a:ext cx="8229600" cy="313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Picture 4" descr="Image not avail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2504" y="28972"/>
            <a:ext cx="1152128"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2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152400"/>
            <a:ext cx="11463064" cy="990600"/>
          </a:xfrm>
        </p:spPr>
        <p:txBody>
          <a:bodyPr/>
          <a:lstStyle/>
          <a:p>
            <a:r>
              <a:rPr lang="en-US" altLang="zh-TW" dirty="0">
                <a:latin typeface="Times New Roman" panose="02020603050405020304" pitchFamily="18" charset="0"/>
                <a:cs typeface="Times New Roman" panose="02020603050405020304" pitchFamily="18" charset="0"/>
              </a:rPr>
              <a:t>Distributed Robust Multi-Reference Alignment algorithm (DRMRA</a:t>
            </a:r>
            <a:r>
              <a:rPr lang="en-US" altLang="zh-TW" dirty="0" smtClean="0">
                <a:latin typeface="Times New Roman" panose="02020603050405020304" pitchFamily="18" charset="0"/>
                <a:cs typeface="Times New Roman" panose="02020603050405020304" pitchFamily="18" charset="0"/>
              </a:rPr>
              <a:t>) (5/5)</a:t>
            </a:r>
            <a:endParaRPr lang="en-US" altLang="zh-TW"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sz="quarter" idx="1"/>
          </p:nvPr>
        </p:nvSpPr>
        <p:spPr>
          <a:xfrm>
            <a:off x="609600" y="1219200"/>
            <a:ext cx="10769793" cy="4937760"/>
          </a:xfrm>
        </p:spPr>
        <p:txBody>
          <a:bodyPr/>
          <a:lstStyle/>
          <a:p>
            <a:r>
              <a:rPr lang="en-US" altLang="zh-TW" dirty="0" smtClean="0">
                <a:latin typeface="Times New Roman" panose="02020603050405020304" pitchFamily="18" charset="0"/>
                <a:cs typeface="Times New Roman" panose="02020603050405020304" pitchFamily="18" charset="0"/>
              </a:rPr>
              <a:t>More </a:t>
            </a:r>
            <a:r>
              <a:rPr lang="en-US" altLang="zh-TW" dirty="0">
                <a:latin typeface="Times New Roman" panose="02020603050405020304" pitchFamily="18" charset="0"/>
                <a:cs typeface="Times New Roman" panose="02020603050405020304" pitchFamily="18" charset="0"/>
              </a:rPr>
              <a:t>robust in terms of t-SNE results</a:t>
            </a:r>
          </a:p>
          <a:p>
            <a:r>
              <a:rPr lang="en-US" altLang="zh-TW" dirty="0" smtClean="0">
                <a:latin typeface="Times New Roman" panose="02020603050405020304" pitchFamily="18" charset="0"/>
                <a:cs typeface="Times New Roman" panose="02020603050405020304" pitchFamily="18" charset="0"/>
              </a:rPr>
              <a:t>The computation time is reduced</a:t>
            </a:r>
          </a:p>
          <a:p>
            <a:r>
              <a:rPr lang="en-US" altLang="zh-TW" dirty="0">
                <a:latin typeface="Times New Roman" panose="02020603050405020304" pitchFamily="18" charset="0"/>
                <a:cs typeface="Times New Roman" panose="02020603050405020304" pitchFamily="18" charset="0"/>
              </a:rPr>
              <a:t>Find more </a:t>
            </a:r>
            <a:r>
              <a:rPr lang="en-US" altLang="zh-TW" dirty="0" smtClean="0">
                <a:latin typeface="Times New Roman" panose="02020603050405020304" pitchFamily="18" charset="0"/>
                <a:cs typeface="Times New Roman" panose="02020603050405020304" pitchFamily="18" charset="0"/>
              </a:rPr>
              <a:t>conformations (GS Protein from ASCEM, thanks to Professor </a:t>
            </a:r>
            <a:r>
              <a:rPr lang="en-US" altLang="zh-TW" dirty="0" err="1" smtClean="0">
                <a:latin typeface="Times New Roman" panose="02020603050405020304" pitchFamily="18" charset="0"/>
                <a:cs typeface="Times New Roman" panose="02020603050405020304" pitchFamily="18" charset="0"/>
              </a:rPr>
              <a:t>Kuen-Phon</a:t>
            </a:r>
            <a:r>
              <a:rPr lang="en-US" altLang="zh-TW" dirty="0" smtClean="0"/>
              <a:t>, </a:t>
            </a:r>
            <a:r>
              <a:rPr lang="en-US" altLang="zh-TW" dirty="0" smtClean="0">
                <a:latin typeface="Times New Roman" panose="02020603050405020304" pitchFamily="18" charset="0"/>
                <a:cs typeface="Times New Roman" panose="02020603050405020304" pitchFamily="18" charset="0"/>
              </a:rPr>
              <a:t>Wu)</a:t>
            </a:r>
            <a:endParaRPr lang="en-US" altLang="zh-TW" dirty="0">
              <a:latin typeface="Times New Roman" panose="02020603050405020304" pitchFamily="18" charset="0"/>
              <a:cs typeface="Times New Roman" panose="02020603050405020304" pitchFamily="18" charset="0"/>
            </a:endParaRPr>
          </a:p>
          <a:p>
            <a:pPr lvl="1"/>
            <a:endParaRPr lang="en-US" altLang="zh-TW" dirty="0" smtClean="0">
              <a:latin typeface="Times New Roman" panose="02020603050405020304" pitchFamily="18" charset="0"/>
              <a:cs typeface="Times New Roman" panose="02020603050405020304" pitchFamily="18" charset="0"/>
            </a:endParaRPr>
          </a:p>
          <a:p>
            <a:pPr marL="274638" lvl="1" indent="0">
              <a:buNone/>
            </a:pPr>
            <a:endParaRPr lang="en-US" altLang="zh-TW"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39</a:t>
            </a:fld>
            <a:endParaRPr lang="zh-TW" altLang="en-US" dirty="0"/>
          </a:p>
        </p:txBody>
      </p:sp>
      <p:pic>
        <p:nvPicPr>
          <p:cNvPr id="5" name="內容版面配置區 4"/>
          <p:cNvPicPr>
            <a:picLocks noChangeAspect="1"/>
          </p:cNvPicPr>
          <p:nvPr/>
        </p:nvPicPr>
        <p:blipFill rotWithShape="1">
          <a:blip r:embed="rId3"/>
          <a:srcRect t="-2796" b="-2541"/>
          <a:stretch/>
        </p:blipFill>
        <p:spPr bwMode="auto">
          <a:xfrm>
            <a:off x="2596955" y="3107261"/>
            <a:ext cx="6460128" cy="1329183"/>
          </a:xfrm>
          <a:prstGeom prst="rect">
            <a:avLst/>
          </a:prstGeom>
          <a:noFill/>
          <a:ln w="9525">
            <a:noFill/>
            <a:miter lim="800000"/>
            <a:headEnd/>
            <a:tailEnd/>
          </a:ln>
        </p:spPr>
      </p:pic>
      <p:grpSp>
        <p:nvGrpSpPr>
          <p:cNvPr id="8" name="群組 7"/>
          <p:cNvGrpSpPr/>
          <p:nvPr/>
        </p:nvGrpSpPr>
        <p:grpSpPr>
          <a:xfrm>
            <a:off x="2608649" y="4554416"/>
            <a:ext cx="6460128" cy="1387847"/>
            <a:chOff x="1343472" y="3949466"/>
            <a:chExt cx="8229600" cy="1770242"/>
          </a:xfrm>
        </p:grpSpPr>
        <p:pic>
          <p:nvPicPr>
            <p:cNvPr id="6" name="內容版面配置區 6" descr="螢幕快照 2018-09-21 下午2.14.15.png"/>
            <p:cNvPicPr>
              <a:picLocks noChangeAspect="1"/>
            </p:cNvPicPr>
            <p:nvPr/>
          </p:nvPicPr>
          <p:blipFill rotWithShape="1">
            <a:blip r:embed="rId4">
              <a:extLst>
                <a:ext uri="{28A0092B-C50C-407E-A947-70E740481C1C}">
                  <a14:useLocalDpi xmlns:a14="http://schemas.microsoft.com/office/drawing/2010/main" val="0"/>
                </a:ext>
              </a:extLst>
            </a:blip>
            <a:srcRect t="510" b="-222"/>
            <a:stretch/>
          </p:blipFill>
          <p:spPr>
            <a:xfrm>
              <a:off x="1343472" y="3949466"/>
              <a:ext cx="8229600" cy="1192976"/>
            </a:xfrm>
            <a:prstGeom prst="rect">
              <a:avLst/>
            </a:prstGeom>
          </p:spPr>
        </p:pic>
        <p:pic>
          <p:nvPicPr>
            <p:cNvPr id="7" name="內容版面配置區 3" descr="螢幕快照 2018-09-21 下午2.17.47.png"/>
            <p:cNvPicPr>
              <a:picLocks noChangeAspect="1"/>
            </p:cNvPicPr>
            <p:nvPr/>
          </p:nvPicPr>
          <p:blipFill rotWithShape="1">
            <a:blip r:embed="rId5">
              <a:extLst>
                <a:ext uri="{28A0092B-C50C-407E-A947-70E740481C1C}">
                  <a14:useLocalDpi xmlns:a14="http://schemas.microsoft.com/office/drawing/2010/main" val="0"/>
                </a:ext>
              </a:extLst>
            </a:blip>
            <a:srcRect t="-1904" b="929"/>
            <a:stretch/>
          </p:blipFill>
          <p:spPr>
            <a:xfrm>
              <a:off x="1343472" y="5116807"/>
              <a:ext cx="8229600" cy="602901"/>
            </a:xfrm>
            <a:prstGeom prst="rect">
              <a:avLst/>
            </a:prstGeom>
          </p:spPr>
        </p:pic>
      </p:grpSp>
      <p:sp>
        <p:nvSpPr>
          <p:cNvPr id="10" name="矩形 9"/>
          <p:cNvSpPr/>
          <p:nvPr/>
        </p:nvSpPr>
        <p:spPr>
          <a:xfrm>
            <a:off x="6312024" y="5026277"/>
            <a:ext cx="2756753" cy="463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p:cNvGrpSpPr/>
          <p:nvPr/>
        </p:nvGrpSpPr>
        <p:grpSpPr>
          <a:xfrm>
            <a:off x="3682796" y="2790495"/>
            <a:ext cx="5029295" cy="3868544"/>
            <a:chOff x="2292672" y="1536887"/>
            <a:chExt cx="7267808" cy="5424328"/>
          </a:xfrm>
        </p:grpSpPr>
        <p:pic>
          <p:nvPicPr>
            <p:cNvPr id="12" name="圖片 11"/>
            <p:cNvPicPr>
              <a:picLocks noChangeAspect="1"/>
            </p:cNvPicPr>
            <p:nvPr/>
          </p:nvPicPr>
          <p:blipFill>
            <a:blip r:embed="rId6"/>
            <a:stretch>
              <a:fillRect/>
            </a:stretch>
          </p:blipFill>
          <p:spPr>
            <a:xfrm>
              <a:off x="3863752" y="3281162"/>
              <a:ext cx="3744416" cy="2452095"/>
            </a:xfrm>
            <a:prstGeom prst="rect">
              <a:avLst/>
            </a:prstGeom>
          </p:spPr>
        </p:pic>
        <p:pic>
          <p:nvPicPr>
            <p:cNvPr id="13" name="圖片 12"/>
            <p:cNvPicPr>
              <a:picLocks noChangeAspect="1"/>
            </p:cNvPicPr>
            <p:nvPr/>
          </p:nvPicPr>
          <p:blipFill>
            <a:blip r:embed="rId7"/>
            <a:stretch>
              <a:fillRect/>
            </a:stretch>
          </p:blipFill>
          <p:spPr>
            <a:xfrm>
              <a:off x="8438805" y="4653136"/>
              <a:ext cx="1121675" cy="1152128"/>
            </a:xfrm>
            <a:prstGeom prst="rect">
              <a:avLst/>
            </a:prstGeom>
          </p:spPr>
        </p:pic>
        <p:sp>
          <p:nvSpPr>
            <p:cNvPr id="14" name="矩形 13"/>
            <p:cNvSpPr/>
            <p:nvPr/>
          </p:nvSpPr>
          <p:spPr>
            <a:xfrm>
              <a:off x="4727848" y="3444245"/>
              <a:ext cx="648072" cy="6120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p:nvPr/>
          </p:nvCxnSpPr>
          <p:spPr>
            <a:xfrm>
              <a:off x="6240016" y="4403793"/>
              <a:ext cx="2088232" cy="681393"/>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pic>
          <p:nvPicPr>
            <p:cNvPr id="16" name="圖片 15"/>
            <p:cNvPicPr>
              <a:picLocks noChangeAspect="1"/>
            </p:cNvPicPr>
            <p:nvPr/>
          </p:nvPicPr>
          <p:blipFill>
            <a:blip r:embed="rId8"/>
            <a:stretch>
              <a:fillRect/>
            </a:stretch>
          </p:blipFill>
          <p:spPr>
            <a:xfrm>
              <a:off x="4295799" y="1732586"/>
              <a:ext cx="1145701" cy="1192358"/>
            </a:xfrm>
            <a:prstGeom prst="rect">
              <a:avLst/>
            </a:prstGeom>
          </p:spPr>
        </p:pic>
        <p:sp>
          <p:nvSpPr>
            <p:cNvPr id="17" name="矩形 16"/>
            <p:cNvSpPr/>
            <p:nvPr/>
          </p:nvSpPr>
          <p:spPr>
            <a:xfrm>
              <a:off x="5591596" y="4149080"/>
              <a:ext cx="648421"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單箭頭接點 17"/>
            <p:cNvCxnSpPr/>
            <p:nvPr/>
          </p:nvCxnSpPr>
          <p:spPr>
            <a:xfrm flipH="1" flipV="1">
              <a:off x="5013633" y="2924944"/>
              <a:ext cx="74255" cy="432048"/>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pic>
          <p:nvPicPr>
            <p:cNvPr id="19" name="圖片 18"/>
            <p:cNvPicPr>
              <a:picLocks noChangeAspect="1"/>
            </p:cNvPicPr>
            <p:nvPr/>
          </p:nvPicPr>
          <p:blipFill>
            <a:blip r:embed="rId9"/>
            <a:stretch>
              <a:fillRect/>
            </a:stretch>
          </p:blipFill>
          <p:spPr>
            <a:xfrm>
              <a:off x="4328590" y="5851771"/>
              <a:ext cx="1080120" cy="1109444"/>
            </a:xfrm>
            <a:prstGeom prst="rect">
              <a:avLst/>
            </a:prstGeom>
          </p:spPr>
        </p:pic>
        <p:sp>
          <p:nvSpPr>
            <p:cNvPr id="20" name="矩形 19"/>
            <p:cNvSpPr/>
            <p:nvPr/>
          </p:nvSpPr>
          <p:spPr>
            <a:xfrm>
              <a:off x="5655948" y="4941169"/>
              <a:ext cx="648421" cy="4358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單箭頭接點 20"/>
            <p:cNvCxnSpPr/>
            <p:nvPr/>
          </p:nvCxnSpPr>
          <p:spPr>
            <a:xfrm flipH="1">
              <a:off x="5013633" y="5342937"/>
              <a:ext cx="605692" cy="521057"/>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pic>
          <p:nvPicPr>
            <p:cNvPr id="22" name="圖片 21"/>
            <p:cNvPicPr>
              <a:picLocks noChangeAspect="1"/>
            </p:cNvPicPr>
            <p:nvPr/>
          </p:nvPicPr>
          <p:blipFill>
            <a:blip r:embed="rId10"/>
            <a:stretch>
              <a:fillRect/>
            </a:stretch>
          </p:blipFill>
          <p:spPr>
            <a:xfrm>
              <a:off x="2292672" y="3928656"/>
              <a:ext cx="1155762" cy="1208297"/>
            </a:xfrm>
            <a:prstGeom prst="rect">
              <a:avLst/>
            </a:prstGeom>
          </p:spPr>
        </p:pic>
        <p:sp>
          <p:nvSpPr>
            <p:cNvPr id="23" name="矩形 22"/>
            <p:cNvSpPr/>
            <p:nvPr/>
          </p:nvSpPr>
          <p:spPr>
            <a:xfrm>
              <a:off x="4544439" y="4039147"/>
              <a:ext cx="1047156" cy="4358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p:cNvCxnSpPr>
              <a:endCxn id="22" idx="3"/>
            </p:cNvCxnSpPr>
            <p:nvPr/>
          </p:nvCxnSpPr>
          <p:spPr>
            <a:xfrm flipH="1">
              <a:off x="3448434" y="4509120"/>
              <a:ext cx="1063740" cy="23684"/>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pic>
          <p:nvPicPr>
            <p:cNvPr id="25" name="圖片 24"/>
            <p:cNvPicPr>
              <a:picLocks noChangeAspect="1"/>
            </p:cNvPicPr>
            <p:nvPr/>
          </p:nvPicPr>
          <p:blipFill>
            <a:blip r:embed="rId11"/>
            <a:stretch>
              <a:fillRect/>
            </a:stretch>
          </p:blipFill>
          <p:spPr>
            <a:xfrm>
              <a:off x="6675972" y="5785281"/>
              <a:ext cx="1047128" cy="1070606"/>
            </a:xfrm>
            <a:prstGeom prst="rect">
              <a:avLst/>
            </a:prstGeom>
          </p:spPr>
        </p:pic>
        <p:sp>
          <p:nvSpPr>
            <p:cNvPr id="26" name="矩形 25"/>
            <p:cNvSpPr/>
            <p:nvPr/>
          </p:nvSpPr>
          <p:spPr>
            <a:xfrm>
              <a:off x="6226583" y="5235303"/>
              <a:ext cx="542624" cy="2819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p:cNvCxnSpPr>
              <a:stCxn id="26" idx="2"/>
            </p:cNvCxnSpPr>
            <p:nvPr/>
          </p:nvCxnSpPr>
          <p:spPr>
            <a:xfrm>
              <a:off x="6497896" y="5517234"/>
              <a:ext cx="271311" cy="203403"/>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pic>
          <p:nvPicPr>
            <p:cNvPr id="28" name="圖片 27"/>
            <p:cNvPicPr>
              <a:picLocks noChangeAspect="1"/>
            </p:cNvPicPr>
            <p:nvPr/>
          </p:nvPicPr>
          <p:blipFill>
            <a:blip r:embed="rId12"/>
            <a:stretch>
              <a:fillRect/>
            </a:stretch>
          </p:blipFill>
          <p:spPr>
            <a:xfrm>
              <a:off x="7532106" y="1536887"/>
              <a:ext cx="1306421" cy="1312227"/>
            </a:xfrm>
            <a:prstGeom prst="rect">
              <a:avLst/>
            </a:prstGeom>
          </p:spPr>
        </p:pic>
        <p:sp>
          <p:nvSpPr>
            <p:cNvPr id="29" name="矩形 28"/>
            <p:cNvSpPr/>
            <p:nvPr/>
          </p:nvSpPr>
          <p:spPr>
            <a:xfrm>
              <a:off x="5735961" y="3356992"/>
              <a:ext cx="64807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flipV="1">
              <a:off x="6485618" y="2708920"/>
              <a:ext cx="978535" cy="648072"/>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1414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Cryo</a:t>
            </a:r>
            <a:r>
              <a:rPr lang="en-US" altLang="zh-TW" dirty="0"/>
              <a:t>-EM Image </a:t>
            </a:r>
            <a:r>
              <a:rPr lang="en-US" altLang="zh-TW" dirty="0" smtClean="0"/>
              <a:t>Processing (3/3)</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Alignment and Clustering</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a:t>
            </a:fld>
            <a:endParaRPr lang="zh-TW" altLang="en-US" dirty="0"/>
          </a:p>
        </p:txBody>
      </p:sp>
      <p:pic>
        <p:nvPicPr>
          <p:cNvPr id="5" name="圖片 4"/>
          <p:cNvPicPr>
            <a:picLocks noChangeAspect="1"/>
          </p:cNvPicPr>
          <p:nvPr/>
        </p:nvPicPr>
        <p:blipFill>
          <a:blip r:embed="rId2"/>
          <a:stretch>
            <a:fillRect/>
          </a:stretch>
        </p:blipFill>
        <p:spPr>
          <a:xfrm>
            <a:off x="1631502" y="1859676"/>
            <a:ext cx="4248473" cy="827950"/>
          </a:xfrm>
          <a:prstGeom prst="rect">
            <a:avLst/>
          </a:prstGeom>
        </p:spPr>
      </p:pic>
      <p:pic>
        <p:nvPicPr>
          <p:cNvPr id="6" name="圖片 5"/>
          <p:cNvPicPr>
            <a:picLocks noChangeAspect="1"/>
          </p:cNvPicPr>
          <p:nvPr/>
        </p:nvPicPr>
        <p:blipFill>
          <a:blip r:embed="rId3"/>
          <a:stretch>
            <a:fillRect/>
          </a:stretch>
        </p:blipFill>
        <p:spPr>
          <a:xfrm>
            <a:off x="7392144" y="1871902"/>
            <a:ext cx="884083" cy="884083"/>
          </a:xfrm>
          <a:prstGeom prst="rect">
            <a:avLst/>
          </a:prstGeom>
        </p:spPr>
      </p:pic>
      <p:sp>
        <p:nvSpPr>
          <p:cNvPr id="7" name="向右箭號 6"/>
          <p:cNvSpPr/>
          <p:nvPr/>
        </p:nvSpPr>
        <p:spPr>
          <a:xfrm>
            <a:off x="6063575" y="2229708"/>
            <a:ext cx="896522" cy="13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1631503" y="3523391"/>
            <a:ext cx="4248473" cy="838091"/>
          </a:xfrm>
          <a:prstGeom prst="rect">
            <a:avLst/>
          </a:prstGeom>
        </p:spPr>
      </p:pic>
      <p:pic>
        <p:nvPicPr>
          <p:cNvPr id="9" name="圖片 8"/>
          <p:cNvPicPr>
            <a:picLocks noChangeAspect="1"/>
          </p:cNvPicPr>
          <p:nvPr/>
        </p:nvPicPr>
        <p:blipFill>
          <a:blip r:embed="rId5"/>
          <a:stretch>
            <a:fillRect/>
          </a:stretch>
        </p:blipFill>
        <p:spPr>
          <a:xfrm>
            <a:off x="7392144" y="3498465"/>
            <a:ext cx="884083" cy="890910"/>
          </a:xfrm>
          <a:prstGeom prst="rect">
            <a:avLst/>
          </a:prstGeom>
        </p:spPr>
      </p:pic>
      <p:sp>
        <p:nvSpPr>
          <p:cNvPr id="10" name="向右箭號 9"/>
          <p:cNvSpPr/>
          <p:nvPr/>
        </p:nvSpPr>
        <p:spPr>
          <a:xfrm>
            <a:off x="6063137" y="3890650"/>
            <a:ext cx="896522" cy="13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p:cNvPicPr>
            <a:picLocks noChangeAspect="1"/>
          </p:cNvPicPr>
          <p:nvPr/>
        </p:nvPicPr>
        <p:blipFill>
          <a:blip r:embed="rId6"/>
          <a:stretch>
            <a:fillRect/>
          </a:stretch>
        </p:blipFill>
        <p:spPr>
          <a:xfrm>
            <a:off x="1631504" y="4687446"/>
            <a:ext cx="4248472" cy="844537"/>
          </a:xfrm>
          <a:prstGeom prst="rect">
            <a:avLst/>
          </a:prstGeom>
        </p:spPr>
      </p:pic>
      <p:sp>
        <p:nvSpPr>
          <p:cNvPr id="12" name="向右箭號 11"/>
          <p:cNvSpPr/>
          <p:nvPr/>
        </p:nvSpPr>
        <p:spPr>
          <a:xfrm>
            <a:off x="6063137" y="5004319"/>
            <a:ext cx="896522" cy="13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p:cNvPicPr>
            <a:picLocks noChangeAspect="1"/>
          </p:cNvPicPr>
          <p:nvPr/>
        </p:nvPicPr>
        <p:blipFill>
          <a:blip r:embed="rId7"/>
          <a:stretch>
            <a:fillRect/>
          </a:stretch>
        </p:blipFill>
        <p:spPr>
          <a:xfrm>
            <a:off x="7392144" y="4636986"/>
            <a:ext cx="884083" cy="887509"/>
          </a:xfrm>
          <a:prstGeom prst="rect">
            <a:avLst/>
          </a:prstGeom>
        </p:spPr>
      </p:pic>
      <p:sp>
        <p:nvSpPr>
          <p:cNvPr id="14" name="向右箭號 13"/>
          <p:cNvSpPr/>
          <p:nvPr/>
        </p:nvSpPr>
        <p:spPr>
          <a:xfrm>
            <a:off x="8902649" y="4556130"/>
            <a:ext cx="69965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Picture 2" descr="Overview of EMD-105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01022" y="4146757"/>
            <a:ext cx="1081378" cy="108137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接點 16"/>
          <p:cNvCxnSpPr/>
          <p:nvPr/>
        </p:nvCxnSpPr>
        <p:spPr>
          <a:xfrm>
            <a:off x="7644280" y="1414885"/>
            <a:ext cx="323928" cy="2859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7644280" y="1414885"/>
            <a:ext cx="323928" cy="2859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7716883" y="3305680"/>
            <a:ext cx="101306" cy="14633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flipV="1">
            <a:off x="7808792" y="3141556"/>
            <a:ext cx="231424" cy="3282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730833" y="4485947"/>
            <a:ext cx="101306" cy="14633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7822742" y="4321823"/>
            <a:ext cx="231424" cy="3282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50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Alignment by Moment </a:t>
            </a:r>
            <a:r>
              <a:rPr lang="en-US" altLang="zh-TW" dirty="0"/>
              <a:t>of Inertia</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40</a:t>
            </a:fld>
            <a:endParaRPr lang="zh-TW" altLang="en-US"/>
          </a:p>
        </p:txBody>
      </p:sp>
    </p:spTree>
    <p:extLst>
      <p:ext uri="{BB962C8B-B14F-4D97-AF65-F5344CB8AC3E}">
        <p14:creationId xmlns:p14="http://schemas.microsoft.com/office/powerpoint/2010/main" val="16914790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 of </a:t>
            </a:r>
            <a:r>
              <a:rPr lang="en-US" altLang="zh-TW" dirty="0" smtClean="0"/>
              <a:t>Inertia (1/2)</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The two-dimensional Cartesian central moment, </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𝜇</m:t>
                        </m:r>
                      </m:e>
                      <m:sub>
                        <m:r>
                          <a:rPr lang="en-US" altLang="zh-TW" b="0" i="1" smtClean="0">
                            <a:latin typeface="Cambria Math" panose="02040503050406030204" pitchFamily="18" charset="0"/>
                          </a:rPr>
                          <m:t>𝑝𝑞</m:t>
                        </m:r>
                      </m:sub>
                    </m:sSub>
                  </m:oMath>
                </a14:m>
                <a:r>
                  <a:rPr lang="en-US" altLang="zh-TW" dirty="0" smtClean="0">
                    <a:latin typeface="Times New Roman" panose="02020603050405020304" pitchFamily="18" charset="0"/>
                    <a:cs typeface="Times New Roman" panose="02020603050405020304" pitchFamily="18" charset="0"/>
                  </a:rPr>
                  <a:t>, of order </a:t>
                </a:r>
                <a14:m>
                  <m:oMath xmlns:m="http://schemas.openxmlformats.org/officeDocument/2006/math">
                    <m:r>
                      <a:rPr lang="en-US" altLang="zh-TW" b="0" i="1" smtClean="0">
                        <a:latin typeface="Cambria Math" panose="02040503050406030204" pitchFamily="18" charset="0"/>
                      </a:rPr>
                      <m:t>𝑝</m:t>
                    </m:r>
                    <m:r>
                      <a:rPr lang="en-US" altLang="zh-TW" b="0" i="1" smtClean="0">
                        <a:latin typeface="Cambria Math" panose="02040503050406030204" pitchFamily="18" charset="0"/>
                      </a:rPr>
                      <m:t>+</m:t>
                    </m:r>
                    <m:r>
                      <a:rPr lang="en-US" altLang="zh-TW" b="0" i="1" smtClean="0">
                        <a:latin typeface="Cambria Math" panose="02040503050406030204" pitchFamily="18" charset="0"/>
                      </a:rPr>
                      <m:t>𝑞</m:t>
                    </m:r>
                  </m:oMath>
                </a14:m>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for a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𝑀</m:t>
                    </m:r>
                  </m:oMath>
                </a14:m>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discretized image </a:t>
                </a:r>
                <a14:m>
                  <m:oMath xmlns:m="http://schemas.openxmlformats.org/officeDocument/2006/math">
                    <m:r>
                      <a:rPr lang="en-US" altLang="zh-TW" b="0" i="1" smtClean="0">
                        <a:latin typeface="Cambria Math" panose="02040503050406030204" pitchFamily="18" charset="0"/>
                      </a:rPr>
                      <m:t>𝐼</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oMath>
                </a14:m>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is </a:t>
                </a:r>
                <a:endParaRPr lang="en-US" altLang="zh-TW"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𝜇</m:t>
                          </m:r>
                        </m:e>
                        <m:sub>
                          <m:r>
                            <a:rPr lang="en-US" altLang="zh-TW" b="0" i="1" smtClean="0">
                              <a:latin typeface="Cambria Math" panose="02040503050406030204" pitchFamily="18" charset="0"/>
                            </a:rPr>
                            <m:t>𝑝𝑞</m:t>
                          </m:r>
                        </m:sub>
                      </m:sSub>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𝑦</m:t>
                          </m:r>
                          <m:r>
                            <a:rPr lang="en-US" altLang="zh-TW" b="0" i="1" smtClean="0">
                              <a:latin typeface="Cambria Math" panose="02040503050406030204" pitchFamily="18" charset="0"/>
                            </a:rPr>
                            <m:t>=0</m:t>
                          </m:r>
                        </m:sub>
                        <m:sup>
                          <m:r>
                            <a:rPr lang="en-US" altLang="zh-TW" b="0" i="1" smtClean="0">
                              <a:latin typeface="Cambria Math" panose="02040503050406030204" pitchFamily="18" charset="0"/>
                            </a:rPr>
                            <m:t>𝑀</m:t>
                          </m:r>
                          <m:r>
                            <a:rPr lang="en-US" altLang="zh-TW" b="0" i="1" smtClean="0">
                              <a:latin typeface="Cambria Math" panose="02040503050406030204" pitchFamily="18" charset="0"/>
                            </a:rPr>
                            <m:t>−1</m:t>
                          </m:r>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𝑥</m:t>
                              </m:r>
                              <m:r>
                                <a:rPr lang="en-US" altLang="zh-TW" b="0" i="1" smtClean="0">
                                  <a:latin typeface="Cambria Math" panose="02040503050406030204" pitchFamily="18" charset="0"/>
                                </a:rPr>
                                <m:t>=0</m:t>
                              </m:r>
                            </m:sub>
                            <m:sup>
                              <m:r>
                                <a:rPr lang="en-US" altLang="zh-TW" b="0" i="1" smtClean="0">
                                  <a:latin typeface="Cambria Math" panose="02040503050406030204" pitchFamily="18" charset="0"/>
                                </a:rPr>
                                <m:t>𝑁</m:t>
                              </m:r>
                              <m:r>
                                <a:rPr lang="en-US" altLang="zh-TW" b="0" i="1" smtClean="0">
                                  <a:latin typeface="Cambria Math" panose="02040503050406030204" pitchFamily="18" charset="0"/>
                                </a:rPr>
                                <m:t>−1</m:t>
                              </m:r>
                            </m:sup>
                            <m:e>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smtClean="0">
                                      <a:latin typeface="Cambria Math" panose="02040503050406030204" pitchFamily="18" charset="0"/>
                                    </a:rPr>
                                    <m:t>)</m:t>
                                  </m:r>
                                </m:e>
                                <m:sup>
                                  <m:r>
                                    <a:rPr lang="en-US" altLang="zh-TW" b="0" i="1" smtClean="0">
                                      <a:latin typeface="Cambria Math" panose="02040503050406030204" pitchFamily="18" charset="0"/>
                                    </a:rPr>
                                    <m:t>𝑝</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𝑦</m:t>
                                      </m:r>
                                    </m:e>
                                  </m:acc>
                                  <m:r>
                                    <a:rPr lang="en-US" altLang="zh-TW" b="0" i="1" smtClean="0">
                                      <a:latin typeface="Cambria Math" panose="02040503050406030204" pitchFamily="18" charset="0"/>
                                    </a:rPr>
                                    <m:t>)</m:t>
                                  </m:r>
                                </m:e>
                                <m:sup>
                                  <m:r>
                                    <a:rPr lang="en-US" altLang="zh-TW" b="0" i="1" smtClean="0">
                                      <a:latin typeface="Cambria Math" panose="02040503050406030204" pitchFamily="18" charset="0"/>
                                    </a:rPr>
                                    <m:t>𝑞</m:t>
                                  </m:r>
                                </m:sup>
                              </m:sSup>
                              <m:r>
                                <a:rPr lang="en-US" altLang="zh-TW" b="0" i="1" smtClean="0">
                                  <a:latin typeface="Cambria Math" panose="02040503050406030204" pitchFamily="18" charset="0"/>
                                </a:rPr>
                                <m:t>𝐼</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e>
                          </m:nary>
                        </m:e>
                      </m:nary>
                    </m:oMath>
                  </m:oMathPara>
                </a14:m>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The two-dimensional moment of inertia is defined as follows:</a:t>
                </a: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The eigenvectors correspond to major and minor axis of the image</a:t>
                </a:r>
              </a:p>
              <a:p>
                <a:pPr marL="0" indent="0">
                  <a:buNone/>
                </a:pPr>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11"/>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41</a:t>
            </a:fld>
            <a:endParaRPr lang="zh-TW" altLang="en-US" dirty="0"/>
          </a:p>
        </p:txBody>
      </p:sp>
      <p:pic>
        <p:nvPicPr>
          <p:cNvPr id="5" name="圖片 4"/>
          <p:cNvPicPr>
            <a:picLocks noChangeAspect="1"/>
          </p:cNvPicPr>
          <p:nvPr/>
        </p:nvPicPr>
        <p:blipFill>
          <a:blip r:embed="rId12"/>
          <a:stretch>
            <a:fillRect/>
          </a:stretch>
        </p:blipFill>
        <p:spPr>
          <a:xfrm>
            <a:off x="10108882" y="205468"/>
            <a:ext cx="1423045" cy="1423045"/>
          </a:xfrm>
          <a:prstGeom prst="rect">
            <a:avLst/>
          </a:prstGeom>
        </p:spPr>
      </p:pic>
      <p:pic>
        <p:nvPicPr>
          <p:cNvPr id="6" name="圖片 5"/>
          <p:cNvPicPr>
            <a:picLocks noChangeAspect="1"/>
          </p:cNvPicPr>
          <p:nvPr/>
        </p:nvPicPr>
        <p:blipFill>
          <a:blip r:embed="rId13"/>
          <a:stretch>
            <a:fillRect/>
          </a:stretch>
        </p:blipFill>
        <p:spPr>
          <a:xfrm>
            <a:off x="10134530" y="1716480"/>
            <a:ext cx="1447870" cy="1435000"/>
          </a:xfrm>
          <a:prstGeom prst="rect">
            <a:avLst/>
          </a:prstGeom>
        </p:spPr>
      </p:pic>
      <p:pic>
        <p:nvPicPr>
          <p:cNvPr id="7" name="圖片 6"/>
          <p:cNvPicPr>
            <a:picLocks noChangeAspect="1"/>
          </p:cNvPicPr>
          <p:nvPr/>
        </p:nvPicPr>
        <p:blipFill>
          <a:blip r:embed="rId14"/>
          <a:stretch>
            <a:fillRect/>
          </a:stretch>
        </p:blipFill>
        <p:spPr>
          <a:xfrm>
            <a:off x="10199560" y="3273127"/>
            <a:ext cx="1414987" cy="1421332"/>
          </a:xfrm>
          <a:prstGeom prst="rect">
            <a:avLst/>
          </a:prstGeom>
        </p:spPr>
      </p:pic>
      <p:pic>
        <p:nvPicPr>
          <p:cNvPr id="8" name="圖片 7"/>
          <p:cNvPicPr>
            <a:picLocks noChangeAspect="1"/>
          </p:cNvPicPr>
          <p:nvPr/>
        </p:nvPicPr>
        <p:blipFill>
          <a:blip r:embed="rId15"/>
          <a:stretch>
            <a:fillRect/>
          </a:stretch>
        </p:blipFill>
        <p:spPr>
          <a:xfrm>
            <a:off x="10231709" y="4893850"/>
            <a:ext cx="1350691" cy="1362805"/>
          </a:xfrm>
          <a:prstGeom prst="rect">
            <a:avLst/>
          </a:prstGeom>
        </p:spPr>
      </p:pic>
      <p:pic>
        <p:nvPicPr>
          <p:cNvPr id="10" name="圖片 9"/>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3828121" y="4008920"/>
            <a:ext cx="3185067" cy="851200"/>
          </a:xfrm>
          <a:prstGeom prst="rect">
            <a:avLst/>
          </a:prstGeom>
        </p:spPr>
      </p:pic>
    </p:spTree>
    <p:extLst>
      <p:ext uri="{BB962C8B-B14F-4D97-AF65-F5344CB8AC3E}">
        <p14:creationId xmlns:p14="http://schemas.microsoft.com/office/powerpoint/2010/main" val="1826875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 of </a:t>
            </a:r>
            <a:r>
              <a:rPr lang="en-US" altLang="zh-TW" dirty="0" smtClean="0"/>
              <a:t>Inertia (2/2)</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Mirror </a:t>
                </a:r>
                <a:r>
                  <a:rPr lang="en-US" altLang="zh-TW" dirty="0" smtClean="0">
                    <a:latin typeface="Times New Roman" panose="02020603050405020304" pitchFamily="18" charset="0"/>
                    <a:cs typeface="Times New Roman" panose="02020603050405020304" pitchFamily="18" charset="0"/>
                  </a:rPr>
                  <a:t>and rotation by </a:t>
                </a:r>
                <a14:m>
                  <m:oMath xmlns:m="http://schemas.openxmlformats.org/officeDocument/2006/math">
                    <m:sSup>
                      <m:sSupPr>
                        <m:ctrlPr>
                          <a:rPr lang="en-US" altLang="zh-TW" i="1" dirty="0" smtClean="0">
                            <a:latin typeface="Cambria Math" panose="02040503050406030204" pitchFamily="18" charset="0"/>
                            <a:cs typeface="Times New Roman" panose="02020603050405020304" pitchFamily="18" charset="0"/>
                          </a:rPr>
                        </m:ctrlPr>
                      </m:sSupPr>
                      <m:e>
                        <m:r>
                          <a:rPr lang="en-US" altLang="zh-TW" i="1" dirty="0">
                            <a:latin typeface="Cambria Math" panose="02040503050406030204" pitchFamily="18" charset="0"/>
                            <a:cs typeface="Times New Roman" panose="02020603050405020304" pitchFamily="18" charset="0"/>
                          </a:rPr>
                          <m:t>180</m:t>
                        </m:r>
                      </m:e>
                      <m:sup>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sup>
                    </m:sSup>
                  </m:oMath>
                </a14:m>
                <a:r>
                  <a:rPr lang="en-US" altLang="zh-TW" dirty="0" smtClean="0">
                    <a:latin typeface="Times New Roman" panose="02020603050405020304" pitchFamily="18" charset="0"/>
                    <a:cs typeface="Times New Roman" panose="02020603050405020304" pitchFamily="18" charset="0"/>
                  </a:rPr>
                  <a:t> can’t not be differentiate</a:t>
                </a:r>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Use </a:t>
                </a:r>
                <a:r>
                  <a:rPr lang="en-US" altLang="zh-TW" dirty="0" err="1" smtClean="0">
                    <a:latin typeface="Times New Roman" panose="02020603050405020304" pitchFamily="18" charset="0"/>
                    <a:cs typeface="Times New Roman" panose="02020603050405020304" pitchFamily="18" charset="0"/>
                  </a:rPr>
                  <a:t>Frobenius</a:t>
                </a:r>
                <a:r>
                  <a:rPr lang="en-US" altLang="zh-TW" dirty="0" smtClean="0">
                    <a:latin typeface="Times New Roman" panose="02020603050405020304" pitchFamily="18" charset="0"/>
                    <a:cs typeface="Times New Roman" panose="02020603050405020304" pitchFamily="18" charset="0"/>
                  </a:rPr>
                  <a:t> norm of the average image as </a:t>
                </a:r>
                <a:r>
                  <a:rPr lang="en-US" altLang="zh-TW" dirty="0" smtClean="0">
                    <a:latin typeface="Times New Roman" panose="02020603050405020304" pitchFamily="18" charset="0"/>
                    <a:cs typeface="Times New Roman" panose="02020603050405020304" pitchFamily="18" charset="0"/>
                  </a:rPr>
                  <a:t>the criterion</a:t>
                </a:r>
                <a:endParaRPr lang="en-US" altLang="zh-TW"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d>
                            <m:dPr>
                              <m:begChr m:val="‖"/>
                              <m:endChr m:val="‖"/>
                              <m:ctrlPr>
                                <a:rPr lang="en-US" altLang="zh-TW" i="1" smtClean="0">
                                  <a:latin typeface="Cambria Math" panose="02040503050406030204" pitchFamily="18" charset="0"/>
                                  <a:cs typeface="Times New Roman" panose="02020603050405020304" pitchFamily="18" charset="0"/>
                                </a:rPr>
                              </m:ctrlPr>
                            </m:dPr>
                            <m:e>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𝑖</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𝑁</m:t>
                                  </m:r>
                                </m:sup>
                                <m:e>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𝐼</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zh-TW" altLang="en-US" i="1">
                                          <a:latin typeface="Cambria Math" panose="02040503050406030204" pitchFamily="18" charset="0"/>
                                          <a:cs typeface="Times New Roman" panose="02020603050405020304" pitchFamily="18" charset="0"/>
                                        </a:rPr>
                                        <m:t>𝛼</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 </m:t>
                                  </m:r>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𝑥</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𝑦</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m:t>
                                  </m:r>
                                </m:e>
                              </m:nary>
                            </m:e>
                          </m:d>
                        </m:e>
                        <m:sub>
                          <m:r>
                            <a:rPr lang="en-US" altLang="zh-TW" b="0" i="1" smtClean="0">
                              <a:latin typeface="Cambria Math" panose="02040503050406030204" pitchFamily="18" charset="0"/>
                              <a:cs typeface="Times New Roman" panose="02020603050405020304" pitchFamily="18" charset="0"/>
                            </a:rPr>
                            <m:t>𝐹</m:t>
                          </m:r>
                        </m:sub>
                      </m:sSub>
                    </m:oMath>
                  </m:oMathPara>
                </a14:m>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864"/>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42</a:t>
            </a:fld>
            <a:endParaRPr lang="zh-TW" altLang="en-US" dirty="0"/>
          </a:p>
        </p:txBody>
      </p:sp>
      <p:pic>
        <p:nvPicPr>
          <p:cNvPr id="6" name="圖片 5"/>
          <p:cNvPicPr>
            <a:picLocks noChangeAspect="1"/>
          </p:cNvPicPr>
          <p:nvPr/>
        </p:nvPicPr>
        <p:blipFill>
          <a:blip r:embed="rId3"/>
          <a:stretch>
            <a:fillRect/>
          </a:stretch>
        </p:blipFill>
        <p:spPr>
          <a:xfrm>
            <a:off x="3071664" y="2132856"/>
            <a:ext cx="1433386" cy="1407790"/>
          </a:xfrm>
          <a:prstGeom prst="rect">
            <a:avLst/>
          </a:prstGeom>
        </p:spPr>
      </p:pic>
      <p:pic>
        <p:nvPicPr>
          <p:cNvPr id="7" name="圖片 6"/>
          <p:cNvPicPr>
            <a:picLocks noChangeAspect="1"/>
          </p:cNvPicPr>
          <p:nvPr/>
        </p:nvPicPr>
        <p:blipFill>
          <a:blip r:embed="rId4"/>
          <a:stretch>
            <a:fillRect/>
          </a:stretch>
        </p:blipFill>
        <p:spPr>
          <a:xfrm>
            <a:off x="4971830" y="2193044"/>
            <a:ext cx="1404679" cy="1398265"/>
          </a:xfrm>
          <a:prstGeom prst="rect">
            <a:avLst/>
          </a:prstGeom>
        </p:spPr>
      </p:pic>
      <p:pic>
        <p:nvPicPr>
          <p:cNvPr id="8" name="圖片 7"/>
          <p:cNvPicPr>
            <a:picLocks noChangeAspect="1"/>
          </p:cNvPicPr>
          <p:nvPr/>
        </p:nvPicPr>
        <p:blipFill>
          <a:blip r:embed="rId5"/>
          <a:stretch>
            <a:fillRect/>
          </a:stretch>
        </p:blipFill>
        <p:spPr>
          <a:xfrm>
            <a:off x="6877436" y="2223529"/>
            <a:ext cx="1412452" cy="1406032"/>
          </a:xfrm>
          <a:prstGeom prst="rect">
            <a:avLst/>
          </a:prstGeom>
        </p:spPr>
      </p:pic>
    </p:spTree>
    <p:extLst>
      <p:ext uri="{BB962C8B-B14F-4D97-AF65-F5344CB8AC3E}">
        <p14:creationId xmlns:p14="http://schemas.microsoft.com/office/powerpoint/2010/main" val="39278260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 of </a:t>
            </a:r>
            <a:r>
              <a:rPr lang="en-US" altLang="zh-TW" dirty="0" smtClean="0"/>
              <a:t>Inertia - Algorithm</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6422504" cy="4937760"/>
              </a:xfrm>
            </p:spPr>
            <p:txBody>
              <a:bodyPr/>
              <a:lstStyle/>
              <a:p>
                <a:pPr marL="514350" indent="-514350">
                  <a:buFont typeface="+mj-lt"/>
                  <a:buAutoNum type="arabicPeriod"/>
                </a:pPr>
                <a:r>
                  <a:rPr lang="en-US" altLang="zh-TW" dirty="0" smtClean="0">
                    <a:latin typeface="Times New Roman" panose="02020603050405020304" pitchFamily="18" charset="0"/>
                    <a:cs typeface="Times New Roman" panose="02020603050405020304" pitchFamily="18" charset="0"/>
                  </a:rPr>
                  <a:t>Compute the covariance matrix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𝐼</m:t>
                    </m:r>
                  </m:oMath>
                </a14:m>
                <a:endParaRPr lang="en-US" altLang="zh-TW" dirty="0" smtClean="0">
                  <a:latin typeface="Times New Roman" panose="02020603050405020304" pitchFamily="18" charset="0"/>
                  <a:cs typeface="Times New Roman" panose="02020603050405020304" pitchFamily="18" charset="0"/>
                </a:endParaRPr>
              </a:p>
              <a:p>
                <a:pPr marL="788988" lvl="1" indent="-514350">
                  <a:buFont typeface="+mj-lt"/>
                  <a:buAutoNum type="arabicPeriod"/>
                </a:pPr>
                <a:r>
                  <a:rPr lang="en-US" altLang="zh-TW" dirty="0">
                    <a:latin typeface="Times New Roman" panose="02020603050405020304" pitchFamily="18" charset="0"/>
                    <a:cs typeface="Times New Roman" panose="02020603050405020304" pitchFamily="18" charset="0"/>
                  </a:rPr>
                  <a:t>(Optional</a:t>
                </a:r>
                <a:r>
                  <a:rPr lang="en-US" altLang="zh-TW" dirty="0" smtClean="0">
                    <a:latin typeface="Times New Roman" panose="02020603050405020304" pitchFamily="18" charset="0"/>
                    <a:cs typeface="Times New Roman" panose="02020603050405020304" pitchFamily="18" charset="0"/>
                  </a:rPr>
                  <a:t>) Using </a:t>
                </a:r>
                <a:r>
                  <a:rPr lang="en-US" altLang="zh-TW" dirty="0" err="1" smtClean="0">
                    <a:latin typeface="Times New Roman" panose="02020603050405020304" pitchFamily="18" charset="0"/>
                    <a:cs typeface="Times New Roman" panose="02020603050405020304" pitchFamily="18" charset="0"/>
                  </a:rPr>
                  <a:t>denoised</a:t>
                </a:r>
                <a:r>
                  <a:rPr lang="en-US" altLang="zh-TW" dirty="0" smtClean="0">
                    <a:latin typeface="Times New Roman" panose="02020603050405020304" pitchFamily="18" charset="0"/>
                    <a:cs typeface="Times New Roman" panose="02020603050405020304" pitchFamily="18" charset="0"/>
                  </a:rPr>
                  <a:t> particle instead</a:t>
                </a:r>
                <a:endParaRPr lang="en-US" altLang="zh-TW"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TW" dirty="0" smtClean="0">
                    <a:latin typeface="Times New Roman" panose="02020603050405020304" pitchFamily="18" charset="0"/>
                    <a:cs typeface="Times New Roman" panose="02020603050405020304" pitchFamily="18" charset="0"/>
                  </a:rPr>
                  <a:t>Solve the eigenvectors to get the major and minor axis</a:t>
                </a:r>
              </a:p>
              <a:p>
                <a:pPr marL="514350" indent="-514350">
                  <a:buFont typeface="+mj-lt"/>
                  <a:buAutoNum type="arabicPeriod"/>
                </a:pPr>
                <a:r>
                  <a:rPr lang="en-US" altLang="zh-TW" dirty="0" smtClean="0">
                    <a:latin typeface="Times New Roman" panose="02020603050405020304" pitchFamily="18" charset="0"/>
                    <a:cs typeface="Times New Roman" panose="02020603050405020304" pitchFamily="18" charset="0"/>
                  </a:rPr>
                  <a:t>Align the major axis of all images to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𝑥</m:t>
                    </m:r>
                  </m:oMath>
                </a14:m>
                <a:r>
                  <a:rPr lang="en-US" altLang="zh-TW" dirty="0" smtClean="0">
                    <a:latin typeface="Times New Roman" panose="02020603050405020304" pitchFamily="18" charset="0"/>
                    <a:cs typeface="Times New Roman" panose="02020603050405020304" pitchFamily="18" charset="0"/>
                  </a:rPr>
                  <a:t> axis</a:t>
                </a:r>
              </a:p>
              <a:p>
                <a:pPr marL="514350" indent="-514350">
                  <a:buFont typeface="+mj-lt"/>
                  <a:buAutoNum type="arabicPeriod"/>
                </a:pPr>
                <a:r>
                  <a:rPr lang="en-US" altLang="zh-TW" dirty="0" smtClean="0">
                    <a:latin typeface="Times New Roman" panose="02020603050405020304" pitchFamily="18" charset="0"/>
                    <a:cs typeface="Times New Roman" panose="02020603050405020304" pitchFamily="18" charset="0"/>
                  </a:rPr>
                  <a:t>Fine-tune</a:t>
                </a:r>
              </a:p>
              <a:p>
                <a:pPr marL="788988" lvl="1" indent="-514350">
                  <a:buFont typeface="+mj-lt"/>
                  <a:buAutoNum type="arabicPeriod"/>
                </a:pPr>
                <a:r>
                  <a:rPr lang="en-US" altLang="zh-TW" dirty="0" smtClean="0">
                    <a:latin typeface="Times New Roman" panose="02020603050405020304" pitchFamily="18" charset="0"/>
                    <a:cs typeface="Times New Roman" panose="02020603050405020304" pitchFamily="18" charset="0"/>
                  </a:rPr>
                  <a:t>For </a:t>
                </a:r>
                <a:r>
                  <a:rPr lang="en-US" altLang="zh-TW" dirty="0" smtClean="0">
                    <a:latin typeface="Times New Roman" panose="02020603050405020304" pitchFamily="18" charset="0"/>
                    <a:cs typeface="Times New Roman" panose="02020603050405020304" pitchFamily="18" charset="0"/>
                  </a:rPr>
                  <a:t>each image check whether rotation by </a:t>
                </a:r>
                <a14:m>
                  <m:oMath xmlns:m="http://schemas.openxmlformats.org/officeDocument/2006/math">
                    <m:sSup>
                      <m:sSupPr>
                        <m:ctrlPr>
                          <a:rPr lang="en-US" altLang="zh-TW" i="1" dirty="0">
                            <a:latin typeface="Cambria Math" panose="02040503050406030204" pitchFamily="18" charset="0"/>
                            <a:cs typeface="Times New Roman" panose="02020603050405020304" pitchFamily="18" charset="0"/>
                          </a:rPr>
                        </m:ctrlPr>
                      </m:sSupPr>
                      <m:e>
                        <m:r>
                          <a:rPr lang="en-US" altLang="zh-TW" i="1" dirty="0">
                            <a:latin typeface="Cambria Math" panose="02040503050406030204" pitchFamily="18" charset="0"/>
                            <a:cs typeface="Times New Roman" panose="02020603050405020304" pitchFamily="18" charset="0"/>
                          </a:rPr>
                          <m:t>180</m:t>
                        </m:r>
                      </m:e>
                      <m:sup>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sup>
                    </m:sSup>
                  </m:oMath>
                </a14:m>
                <a:r>
                  <a:rPr lang="en-US" altLang="zh-TW" dirty="0" smtClean="0">
                    <a:latin typeface="Times New Roman" panose="02020603050405020304" pitchFamily="18" charset="0"/>
                    <a:cs typeface="Times New Roman" panose="02020603050405020304" pitchFamily="18" charset="0"/>
                  </a:rPr>
                  <a:t> will increase the </a:t>
                </a:r>
                <a:r>
                  <a:rPr lang="en-US" altLang="zh-TW" dirty="0" err="1" smtClean="0">
                    <a:latin typeface="Times New Roman" panose="02020603050405020304" pitchFamily="18" charset="0"/>
                    <a:cs typeface="Times New Roman" panose="02020603050405020304" pitchFamily="18" charset="0"/>
                  </a:rPr>
                  <a:t>Frobenius</a:t>
                </a:r>
                <a:r>
                  <a:rPr lang="en-US" altLang="zh-TW"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norm or not</a:t>
                </a:r>
              </a:p>
              <a:p>
                <a:pPr marL="788988" lvl="1" indent="-514350">
                  <a:buFont typeface="+mj-lt"/>
                  <a:buAutoNum type="arabicPeriod"/>
                </a:pPr>
                <a:r>
                  <a:rPr lang="en-US" altLang="zh-TW" dirty="0" smtClean="0">
                    <a:latin typeface="Times New Roman" panose="02020603050405020304" pitchFamily="18" charset="0"/>
                    <a:cs typeface="Times New Roman" panose="02020603050405020304" pitchFamily="18" charset="0"/>
                  </a:rPr>
                  <a:t>For </a:t>
                </a:r>
                <a:r>
                  <a:rPr lang="en-US" altLang="zh-TW" dirty="0">
                    <a:latin typeface="Times New Roman" panose="02020603050405020304" pitchFamily="18" charset="0"/>
                    <a:cs typeface="Times New Roman" panose="02020603050405020304" pitchFamily="18" charset="0"/>
                  </a:rPr>
                  <a:t>each image check whether </a:t>
                </a:r>
                <a:r>
                  <a:rPr lang="en-US" altLang="zh-TW" dirty="0" smtClean="0">
                    <a:latin typeface="Times New Roman" panose="02020603050405020304" pitchFamily="18" charset="0"/>
                    <a:cs typeface="Times New Roman" panose="02020603050405020304" pitchFamily="18" charset="0"/>
                  </a:rPr>
                  <a:t>mirror about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𝑦</m:t>
                    </m:r>
                  </m:oMath>
                </a14:m>
                <a:r>
                  <a:rPr lang="en-US" altLang="zh-TW" dirty="0" smtClean="0">
                    <a:latin typeface="Times New Roman" panose="02020603050405020304" pitchFamily="18" charset="0"/>
                    <a:cs typeface="Times New Roman" panose="02020603050405020304" pitchFamily="18" charset="0"/>
                  </a:rPr>
                  <a:t> axis will </a:t>
                </a:r>
                <a:r>
                  <a:rPr lang="en-US" altLang="zh-TW" dirty="0">
                    <a:latin typeface="Times New Roman" panose="02020603050405020304" pitchFamily="18" charset="0"/>
                    <a:cs typeface="Times New Roman" panose="02020603050405020304" pitchFamily="18" charset="0"/>
                  </a:rPr>
                  <a:t>increase the </a:t>
                </a:r>
                <a:r>
                  <a:rPr lang="en-US" altLang="zh-TW" dirty="0" err="1" smtClean="0">
                    <a:latin typeface="Times New Roman" panose="02020603050405020304" pitchFamily="18" charset="0"/>
                    <a:cs typeface="Times New Roman" panose="02020603050405020304" pitchFamily="18" charset="0"/>
                  </a:rPr>
                  <a:t>Frobenius</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norm or </a:t>
                </a:r>
                <a:r>
                  <a:rPr lang="en-US" altLang="zh-TW" dirty="0" smtClean="0">
                    <a:latin typeface="Times New Roman" panose="02020603050405020304" pitchFamily="18" charset="0"/>
                    <a:cs typeface="Times New Roman" panose="02020603050405020304" pitchFamily="18" charset="0"/>
                  </a:rPr>
                  <a:t>not</a:t>
                </a:r>
              </a:p>
              <a:p>
                <a:pPr marL="514350" indent="-514350">
                  <a:buFont typeface="+mj-lt"/>
                  <a:buAutoNum type="arabicPeriod"/>
                </a:pPr>
                <a:r>
                  <a:rPr lang="en-US" altLang="zh-TW" dirty="0" smtClean="0">
                    <a:latin typeface="Times New Roman" panose="02020603050405020304" pitchFamily="18" charset="0"/>
                    <a:cs typeface="Times New Roman" panose="02020603050405020304" pitchFamily="18" charset="0"/>
                  </a:rPr>
                  <a:t>(Optional) Feed </a:t>
                </a:r>
                <a:r>
                  <a:rPr lang="en-US" altLang="zh-TW" dirty="0" smtClean="0">
                    <a:latin typeface="Times New Roman" panose="02020603050405020304" pitchFamily="18" charset="0"/>
                    <a:cs typeface="Times New Roman" panose="02020603050405020304" pitchFamily="18" charset="0"/>
                  </a:rPr>
                  <a:t>into RFA or other alignment algorithm to </a:t>
                </a:r>
                <a:r>
                  <a:rPr lang="en-US" altLang="zh-TW" dirty="0" smtClean="0">
                    <a:latin typeface="Times New Roman" panose="02020603050405020304" pitchFamily="18" charset="0"/>
                    <a:cs typeface="Times New Roman" panose="02020603050405020304" pitchFamily="18" charset="0"/>
                  </a:rPr>
                  <a:t>fine tune the results</a:t>
                </a:r>
                <a:endParaRPr lang="en-US" altLang="zh-TW"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zh-TW" alt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6422504" cy="4937760"/>
              </a:xfrm>
              <a:blipFill>
                <a:blip r:embed="rId3"/>
                <a:stretch>
                  <a:fillRect l="-759" t="-1111" r="-2657" b="-5309"/>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43</a:t>
            </a:fld>
            <a:endParaRPr lang="zh-TW" altLang="en-US" dirty="0"/>
          </a:p>
        </p:txBody>
      </p:sp>
      <p:pic>
        <p:nvPicPr>
          <p:cNvPr id="5" name="圖片 4"/>
          <p:cNvPicPr>
            <a:picLocks noChangeAspect="1"/>
          </p:cNvPicPr>
          <p:nvPr/>
        </p:nvPicPr>
        <p:blipFill>
          <a:blip r:embed="rId4"/>
          <a:stretch>
            <a:fillRect/>
          </a:stretch>
        </p:blipFill>
        <p:spPr>
          <a:xfrm>
            <a:off x="7248128" y="1988840"/>
            <a:ext cx="4629150" cy="3048000"/>
          </a:xfrm>
          <a:prstGeom prst="rect">
            <a:avLst/>
          </a:prstGeom>
        </p:spPr>
      </p:pic>
      <p:pic>
        <p:nvPicPr>
          <p:cNvPr id="6" name="Picture 2" descr="Image not availab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07161" y="35048"/>
            <a:ext cx="1122438" cy="112243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688288" y="1619508"/>
            <a:ext cx="1653017" cy="369332"/>
          </a:xfrm>
          <a:prstGeom prst="rect">
            <a:avLst/>
          </a:prstGeom>
        </p:spPr>
        <p:txBody>
          <a:bodyPr wrap="none">
            <a:spAutoFit/>
          </a:bodyPr>
          <a:lstStyle/>
          <a:p>
            <a:r>
              <a:rPr lang="en-US" altLang="zh-TW" dirty="0" err="1" smtClean="0">
                <a:latin typeface="Times New Roman" panose="02020603050405020304" pitchFamily="18" charset="0"/>
                <a:cs typeface="Times New Roman" panose="02020603050405020304" pitchFamily="18" charset="0"/>
              </a:rPr>
              <a:t>Frobenius</a:t>
            </a:r>
            <a:r>
              <a:rPr lang="en-US" altLang="zh-TW" dirty="0" smtClean="0">
                <a:latin typeface="Times New Roman" panose="02020603050405020304" pitchFamily="18" charset="0"/>
                <a:cs typeface="Times New Roman" panose="02020603050405020304" pitchFamily="18" charset="0"/>
              </a:rPr>
              <a:t> norm</a:t>
            </a:r>
            <a:endParaRPr lang="en-US" altLang="zh-TW"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矩形 7"/>
              <p:cNvSpPr/>
              <p:nvPr/>
            </p:nvSpPr>
            <p:spPr>
              <a:xfrm>
                <a:off x="10454926" y="5036840"/>
                <a:ext cx="7825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cs typeface="Times New Roman" panose="02020603050405020304" pitchFamily="18" charset="0"/>
                        </a:rPr>
                        <m:t>12</m:t>
                      </m:r>
                      <m:r>
                        <a:rPr lang="en-US" altLang="zh-TW" i="1" dirty="0" smtClean="0">
                          <a:latin typeface="Cambria Math" panose="02040503050406030204" pitchFamily="18" charset="0"/>
                          <a:cs typeface="Times New Roman" panose="02020603050405020304" pitchFamily="18" charset="0"/>
                        </a:rPr>
                        <m:t>𝑠</m:t>
                      </m:r>
                    </m:oMath>
                  </m:oMathPara>
                </a14:m>
                <a:endParaRPr lang="zh-TW" altLang="en-US" dirty="0"/>
              </a:p>
            </p:txBody>
          </p:sp>
        </mc:Choice>
        <mc:Fallback>
          <p:sp>
            <p:nvSpPr>
              <p:cNvPr id="8" name="矩形 7"/>
              <p:cNvSpPr>
                <a:spLocks noRot="1" noChangeAspect="1" noMove="1" noResize="1" noEditPoints="1" noAdjustHandles="1" noChangeArrowheads="1" noChangeShapeType="1" noTextEdit="1"/>
              </p:cNvSpPr>
              <p:nvPr/>
            </p:nvSpPr>
            <p:spPr>
              <a:xfrm>
                <a:off x="10454926" y="5036840"/>
                <a:ext cx="782522" cy="36933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11165678" y="5036840"/>
                <a:ext cx="91076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i="1" dirty="0" smtClean="0">
                          <a:latin typeface="Cambria Math" panose="02040503050406030204" pitchFamily="18" charset="0"/>
                          <a:cs typeface="Times New Roman" panose="02020603050405020304" pitchFamily="18" charset="0"/>
                        </a:rPr>
                        <m:t>140</m:t>
                      </m:r>
                      <m:r>
                        <a:rPr lang="en-US" altLang="zh-TW" i="1" dirty="0" smtClean="0">
                          <a:latin typeface="Cambria Math" panose="02040503050406030204" pitchFamily="18" charset="0"/>
                          <a:cs typeface="Times New Roman" panose="02020603050405020304" pitchFamily="18" charset="0"/>
                        </a:rPr>
                        <m:t>𝑠</m:t>
                      </m:r>
                    </m:oMath>
                  </m:oMathPara>
                </a14:m>
                <a:endParaRPr lang="zh-TW" altLang="en-US" dirty="0"/>
              </a:p>
            </p:txBody>
          </p:sp>
        </mc:Choice>
        <mc:Fallback>
          <p:sp>
            <p:nvSpPr>
              <p:cNvPr id="9" name="矩形 8"/>
              <p:cNvSpPr>
                <a:spLocks noRot="1" noChangeAspect="1" noMove="1" noResize="1" noEditPoints="1" noAdjustHandles="1" noChangeArrowheads="1" noChangeShapeType="1" noTextEdit="1"/>
              </p:cNvSpPr>
              <p:nvPr/>
            </p:nvSpPr>
            <p:spPr>
              <a:xfrm>
                <a:off x="11165678" y="5036840"/>
                <a:ext cx="910762" cy="36933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112224" y="5493836"/>
                <a:ext cx="3348161" cy="646331"/>
              </a:xfrm>
              <a:prstGeom prst="rect">
                <a:avLst/>
              </a:prstGeom>
            </p:spPr>
            <p:txBody>
              <a:bodyPr wrap="none">
                <a:spAutoFit/>
              </a:bodyPr>
              <a:lstStyle/>
              <a:p>
                <a:r>
                  <a:rPr lang="en-US" altLang="zh-TW" dirty="0" smtClean="0">
                    <a:latin typeface="Cambria Math" panose="02040503050406030204" pitchFamily="18" charset="0"/>
                  </a:rPr>
                  <a:t>                Synthetic </a:t>
                </a:r>
                <a:r>
                  <a:rPr lang="en-US" altLang="zh-TW" dirty="0" err="1" smtClean="0">
                    <a:latin typeface="Cambria Math" panose="02040503050406030204" pitchFamily="18" charset="0"/>
                  </a:rPr>
                  <a:t>Betagal</a:t>
                </a:r>
                <a:endParaRPr lang="en-US" altLang="zh-TW"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n-US" altLang="zh-TW" i="0" dirty="0">
                          <a:latin typeface="Cambria Math" panose="02040503050406030204" pitchFamily="18" charset="0"/>
                        </a:rPr>
                        <m:t>p</m:t>
                      </m:r>
                      <m:r>
                        <a:rPr lang="en-US" altLang="zh-TW" i="0" dirty="0">
                          <a:latin typeface="Cambria Math" panose="02040503050406030204" pitchFamily="18" charset="0"/>
                        </a:rPr>
                        <m:t> =130, </m:t>
                      </m:r>
                      <m:r>
                        <m:rPr>
                          <m:sty m:val="p"/>
                        </m:rPr>
                        <a:rPr lang="en-US" altLang="zh-TW" i="0" dirty="0">
                          <a:latin typeface="Cambria Math" panose="02040503050406030204" pitchFamily="18" charset="0"/>
                        </a:rPr>
                        <m:t>q</m:t>
                      </m:r>
                      <m:r>
                        <a:rPr lang="en-US" altLang="zh-TW" i="0" dirty="0">
                          <a:latin typeface="Cambria Math" panose="02040503050406030204" pitchFamily="18" charset="0"/>
                        </a:rPr>
                        <m:t> =130, </m:t>
                      </m:r>
                      <m:r>
                        <m:rPr>
                          <m:sty m:val="p"/>
                        </m:rPr>
                        <a:rPr lang="en-US" altLang="zh-TW" i="0" dirty="0">
                          <a:solidFill>
                            <a:srgbClr val="FF0000"/>
                          </a:solidFill>
                          <a:latin typeface="Cambria Math" panose="02040503050406030204" pitchFamily="18" charset="0"/>
                        </a:rPr>
                        <m:t>n</m:t>
                      </m:r>
                      <m:r>
                        <a:rPr lang="en-US" altLang="zh-TW" i="0" dirty="0">
                          <a:solidFill>
                            <a:srgbClr val="FF0000"/>
                          </a:solidFill>
                          <a:latin typeface="Cambria Math" panose="02040503050406030204" pitchFamily="18" charset="0"/>
                        </a:rPr>
                        <m:t>=5000</m:t>
                      </m:r>
                    </m:oMath>
                  </m:oMathPara>
                </a14:m>
                <a:endParaRPr lang="zh-TW" altLang="en-US" dirty="0"/>
              </a:p>
            </p:txBody>
          </p:sp>
        </mc:Choice>
        <mc:Fallback>
          <p:sp>
            <p:nvSpPr>
              <p:cNvPr id="11" name="矩形 10"/>
              <p:cNvSpPr>
                <a:spLocks noRot="1" noChangeAspect="1" noMove="1" noResize="1" noEditPoints="1" noAdjustHandles="1" noChangeArrowheads="1" noChangeShapeType="1" noTextEdit="1"/>
              </p:cNvSpPr>
              <p:nvPr/>
            </p:nvSpPr>
            <p:spPr>
              <a:xfrm>
                <a:off x="8112224" y="5493836"/>
                <a:ext cx="3348161" cy="646331"/>
              </a:xfrm>
              <a:prstGeom prst="rect">
                <a:avLst/>
              </a:prstGeom>
              <a:blipFill>
                <a:blip r:embed="rId8"/>
                <a:stretch>
                  <a:fillRect t="-5660" b="-471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0017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Synthetic </a:t>
            </a:r>
            <a:r>
              <a:rPr lang="en-US" altLang="zh-TW" dirty="0">
                <a:latin typeface="Times New Roman" panose="02020603050405020304" pitchFamily="18" charset="0"/>
                <a:cs typeface="Times New Roman" panose="02020603050405020304" pitchFamily="18" charset="0"/>
              </a:rPr>
              <a:t>data </a:t>
            </a:r>
            <a:r>
              <a:rPr lang="en-US" altLang="zh-TW" dirty="0" smtClean="0"/>
              <a:t>- </a:t>
            </a:r>
            <a:r>
              <a:rPr lang="en-US" altLang="zh-TW" dirty="0" err="1" smtClean="0"/>
              <a:t>Betagal</a:t>
            </a:r>
            <a:endParaRPr lang="zh-TW" altLang="en-US" dirty="0"/>
          </a:p>
        </p:txBody>
      </p:sp>
      <p:sp>
        <p:nvSpPr>
          <p:cNvPr id="3" name="內容版面配置區 2"/>
          <p:cNvSpPr>
            <a:spLocks noGrp="1"/>
          </p:cNvSpPr>
          <p:nvPr>
            <p:ph sz="quarter" idx="1"/>
          </p:nvPr>
        </p:nvSpPr>
        <p:spPr/>
        <p:txBody>
          <a:bodyPr/>
          <a:lstStyle/>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44</a:t>
            </a:fld>
            <a:endParaRPr lang="zh-TW" altLang="en-US" dirty="0"/>
          </a:p>
        </p:txBody>
      </p:sp>
      <p:pic>
        <p:nvPicPr>
          <p:cNvPr id="7" name="圖片 6"/>
          <p:cNvPicPr>
            <a:picLocks noChangeAspect="1"/>
          </p:cNvPicPr>
          <p:nvPr/>
        </p:nvPicPr>
        <p:blipFill>
          <a:blip r:embed="rId2"/>
          <a:stretch>
            <a:fillRect/>
          </a:stretch>
        </p:blipFill>
        <p:spPr>
          <a:xfrm>
            <a:off x="1402791" y="2036208"/>
            <a:ext cx="4543425" cy="942975"/>
          </a:xfrm>
          <a:prstGeom prst="rect">
            <a:avLst/>
          </a:prstGeom>
        </p:spPr>
      </p:pic>
      <p:pic>
        <p:nvPicPr>
          <p:cNvPr id="8" name="圖片 7"/>
          <p:cNvPicPr>
            <a:picLocks noChangeAspect="1"/>
          </p:cNvPicPr>
          <p:nvPr/>
        </p:nvPicPr>
        <p:blipFill>
          <a:blip r:embed="rId3"/>
          <a:stretch>
            <a:fillRect/>
          </a:stretch>
        </p:blipFill>
        <p:spPr>
          <a:xfrm>
            <a:off x="5940018" y="2017158"/>
            <a:ext cx="4552950" cy="962025"/>
          </a:xfrm>
          <a:prstGeom prst="rect">
            <a:avLst/>
          </a:prstGeom>
        </p:spPr>
      </p:pic>
      <p:pic>
        <p:nvPicPr>
          <p:cNvPr id="9" name="圖片 8"/>
          <p:cNvPicPr>
            <a:picLocks noChangeAspect="1"/>
          </p:cNvPicPr>
          <p:nvPr/>
        </p:nvPicPr>
        <p:blipFill>
          <a:blip r:embed="rId4"/>
          <a:stretch>
            <a:fillRect/>
          </a:stretch>
        </p:blipFill>
        <p:spPr>
          <a:xfrm>
            <a:off x="1395796" y="2012839"/>
            <a:ext cx="4591050" cy="942975"/>
          </a:xfrm>
          <a:prstGeom prst="rect">
            <a:avLst/>
          </a:prstGeom>
        </p:spPr>
      </p:pic>
      <p:pic>
        <p:nvPicPr>
          <p:cNvPr id="10" name="圖片 9"/>
          <p:cNvPicPr>
            <a:picLocks noChangeAspect="1"/>
          </p:cNvPicPr>
          <p:nvPr/>
        </p:nvPicPr>
        <p:blipFill>
          <a:blip r:embed="rId5"/>
          <a:stretch>
            <a:fillRect/>
          </a:stretch>
        </p:blipFill>
        <p:spPr>
          <a:xfrm>
            <a:off x="5985410" y="2013158"/>
            <a:ext cx="4591050" cy="981075"/>
          </a:xfrm>
          <a:prstGeom prst="rect">
            <a:avLst/>
          </a:prstGeom>
        </p:spPr>
      </p:pic>
      <p:pic>
        <p:nvPicPr>
          <p:cNvPr id="16" name="圖片 15"/>
          <p:cNvPicPr>
            <a:picLocks noChangeAspect="1"/>
          </p:cNvPicPr>
          <p:nvPr/>
        </p:nvPicPr>
        <p:blipFill>
          <a:blip r:embed="rId6"/>
          <a:stretch>
            <a:fillRect/>
          </a:stretch>
        </p:blipFill>
        <p:spPr>
          <a:xfrm>
            <a:off x="1372780" y="1057498"/>
            <a:ext cx="4572000" cy="962025"/>
          </a:xfrm>
          <a:prstGeom prst="rect">
            <a:avLst/>
          </a:prstGeom>
        </p:spPr>
      </p:pic>
      <p:pic>
        <p:nvPicPr>
          <p:cNvPr id="17" name="圖片 16"/>
          <p:cNvPicPr>
            <a:picLocks noChangeAspect="1"/>
          </p:cNvPicPr>
          <p:nvPr/>
        </p:nvPicPr>
        <p:blipFill>
          <a:blip r:embed="rId7"/>
          <a:stretch>
            <a:fillRect/>
          </a:stretch>
        </p:blipFill>
        <p:spPr>
          <a:xfrm>
            <a:off x="5933200" y="1052736"/>
            <a:ext cx="4591050" cy="942975"/>
          </a:xfrm>
          <a:prstGeom prst="rect">
            <a:avLst/>
          </a:prstGeom>
        </p:spPr>
      </p:pic>
      <p:sp>
        <p:nvSpPr>
          <p:cNvPr id="20" name="文字方塊 19"/>
          <p:cNvSpPr txBox="1"/>
          <p:nvPr/>
        </p:nvSpPr>
        <p:spPr>
          <a:xfrm>
            <a:off x="209122" y="2282927"/>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Original</a:t>
            </a:r>
            <a:endParaRPr lang="zh-TW" altLang="en-US" dirty="0">
              <a:latin typeface="Times New Roman" panose="02020603050405020304" pitchFamily="18" charset="0"/>
              <a:cs typeface="Times New Roman" panose="02020603050405020304" pitchFamily="18" charset="0"/>
            </a:endParaRPr>
          </a:p>
        </p:txBody>
      </p:sp>
      <p:sp>
        <p:nvSpPr>
          <p:cNvPr id="21" name="文字方塊 20"/>
          <p:cNvSpPr txBox="1"/>
          <p:nvPr/>
        </p:nvSpPr>
        <p:spPr>
          <a:xfrm>
            <a:off x="453007" y="3308831"/>
            <a:ext cx="1920451" cy="369332"/>
          </a:xfrm>
          <a:prstGeom prst="rect">
            <a:avLst/>
          </a:prstGeom>
          <a:noFill/>
        </p:spPr>
        <p:txBody>
          <a:bodyPr wrap="square" rtlCol="0">
            <a:spAutoFit/>
          </a:bodyPr>
          <a:lstStyle/>
          <a:p>
            <a:r>
              <a:rPr lang="en-US" altLang="zh-TW" dirty="0" err="1" smtClean="0">
                <a:latin typeface="Times New Roman" panose="02020603050405020304" pitchFamily="18" charset="0"/>
                <a:cs typeface="Times New Roman" panose="02020603050405020304" pitchFamily="18" charset="0"/>
              </a:rPr>
              <a:t>MoI</a:t>
            </a:r>
            <a:endParaRPr lang="zh-TW" altLang="en-US" dirty="0">
              <a:latin typeface="Times New Roman" panose="02020603050405020304" pitchFamily="18" charset="0"/>
              <a:cs typeface="Times New Roman" panose="02020603050405020304" pitchFamily="18" charset="0"/>
            </a:endParaRPr>
          </a:p>
        </p:txBody>
      </p:sp>
      <p:sp>
        <p:nvSpPr>
          <p:cNvPr id="22" name="文字方塊 21"/>
          <p:cNvSpPr txBox="1"/>
          <p:nvPr/>
        </p:nvSpPr>
        <p:spPr>
          <a:xfrm>
            <a:off x="307521" y="4181531"/>
            <a:ext cx="1920451" cy="369332"/>
          </a:xfrm>
          <a:prstGeom prst="rect">
            <a:avLst/>
          </a:prstGeom>
          <a:noFill/>
        </p:spPr>
        <p:txBody>
          <a:bodyPr wrap="square" rtlCol="0">
            <a:spAutoFit/>
          </a:bodyPr>
          <a:lstStyle/>
          <a:p>
            <a:r>
              <a:rPr lang="en-US" altLang="zh-TW" dirty="0" err="1" smtClean="0">
                <a:latin typeface="Times New Roman" panose="02020603050405020304" pitchFamily="18" charset="0"/>
                <a:cs typeface="Times New Roman" panose="02020603050405020304" pitchFamily="18" charset="0"/>
              </a:rPr>
              <a:t>MoI_rf</a:t>
            </a:r>
            <a:endParaRPr lang="zh-TW" altLang="en-US" dirty="0">
              <a:latin typeface="Times New Roman" panose="02020603050405020304" pitchFamily="18" charset="0"/>
              <a:cs typeface="Times New Roman" panose="02020603050405020304" pitchFamily="18" charset="0"/>
            </a:endParaRPr>
          </a:p>
        </p:txBody>
      </p:sp>
      <p:sp>
        <p:nvSpPr>
          <p:cNvPr id="23" name="文字方塊 22"/>
          <p:cNvSpPr txBox="1"/>
          <p:nvPr/>
        </p:nvSpPr>
        <p:spPr>
          <a:xfrm>
            <a:off x="285328" y="5122437"/>
            <a:ext cx="1920451" cy="369332"/>
          </a:xfrm>
          <a:prstGeom prst="rect">
            <a:avLst/>
          </a:prstGeom>
          <a:noFill/>
        </p:spPr>
        <p:txBody>
          <a:bodyPr wrap="square" rtlCol="0">
            <a:spAutoFit/>
          </a:bodyPr>
          <a:lstStyle/>
          <a:p>
            <a:r>
              <a:rPr lang="en-US" altLang="zh-TW" dirty="0" err="1" smtClean="0">
                <a:latin typeface="Times New Roman" panose="02020603050405020304" pitchFamily="18" charset="0"/>
                <a:cs typeface="Times New Roman" panose="02020603050405020304" pitchFamily="18" charset="0"/>
              </a:rPr>
              <a:t>MoI_drf</a:t>
            </a:r>
            <a:endParaRPr lang="zh-TW" altLang="en-US" dirty="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a:blip r:embed="rId8"/>
          <a:stretch>
            <a:fillRect/>
          </a:stretch>
        </p:blipFill>
        <p:spPr>
          <a:xfrm>
            <a:off x="1394455" y="3028181"/>
            <a:ext cx="4533900" cy="904875"/>
          </a:xfrm>
          <a:prstGeom prst="rect">
            <a:avLst/>
          </a:prstGeom>
        </p:spPr>
      </p:pic>
      <p:pic>
        <p:nvPicPr>
          <p:cNvPr id="13" name="圖片 12"/>
          <p:cNvPicPr>
            <a:picLocks noChangeAspect="1"/>
          </p:cNvPicPr>
          <p:nvPr/>
        </p:nvPicPr>
        <p:blipFill>
          <a:blip r:embed="rId9"/>
          <a:stretch>
            <a:fillRect/>
          </a:stretch>
        </p:blipFill>
        <p:spPr>
          <a:xfrm>
            <a:off x="5981861" y="2996952"/>
            <a:ext cx="4552950" cy="923925"/>
          </a:xfrm>
          <a:prstGeom prst="rect">
            <a:avLst/>
          </a:prstGeom>
        </p:spPr>
      </p:pic>
      <p:pic>
        <p:nvPicPr>
          <p:cNvPr id="24" name="圖片 23"/>
          <p:cNvPicPr>
            <a:picLocks noChangeAspect="1"/>
          </p:cNvPicPr>
          <p:nvPr/>
        </p:nvPicPr>
        <p:blipFill>
          <a:blip r:embed="rId10"/>
          <a:stretch>
            <a:fillRect/>
          </a:stretch>
        </p:blipFill>
        <p:spPr>
          <a:xfrm>
            <a:off x="1409104" y="3039062"/>
            <a:ext cx="4552950" cy="904875"/>
          </a:xfrm>
          <a:prstGeom prst="rect">
            <a:avLst/>
          </a:prstGeom>
        </p:spPr>
      </p:pic>
      <p:pic>
        <p:nvPicPr>
          <p:cNvPr id="25" name="圖片 24"/>
          <p:cNvPicPr>
            <a:picLocks noChangeAspect="1"/>
          </p:cNvPicPr>
          <p:nvPr/>
        </p:nvPicPr>
        <p:blipFill>
          <a:blip r:embed="rId11"/>
          <a:stretch>
            <a:fillRect/>
          </a:stretch>
        </p:blipFill>
        <p:spPr>
          <a:xfrm>
            <a:off x="5988791" y="3006526"/>
            <a:ext cx="4562475" cy="933450"/>
          </a:xfrm>
          <a:prstGeom prst="rect">
            <a:avLst/>
          </a:prstGeom>
        </p:spPr>
      </p:pic>
      <p:pic>
        <p:nvPicPr>
          <p:cNvPr id="27" name="圖片 26"/>
          <p:cNvPicPr>
            <a:picLocks noChangeAspect="1"/>
          </p:cNvPicPr>
          <p:nvPr/>
        </p:nvPicPr>
        <p:blipFill>
          <a:blip r:embed="rId12"/>
          <a:stretch>
            <a:fillRect/>
          </a:stretch>
        </p:blipFill>
        <p:spPr>
          <a:xfrm>
            <a:off x="5915787" y="3958741"/>
            <a:ext cx="4600575" cy="923925"/>
          </a:xfrm>
          <a:prstGeom prst="rect">
            <a:avLst/>
          </a:prstGeom>
        </p:spPr>
      </p:pic>
      <p:pic>
        <p:nvPicPr>
          <p:cNvPr id="28" name="圖片 27"/>
          <p:cNvPicPr>
            <a:picLocks noChangeAspect="1"/>
          </p:cNvPicPr>
          <p:nvPr/>
        </p:nvPicPr>
        <p:blipFill>
          <a:blip r:embed="rId13"/>
          <a:stretch>
            <a:fillRect/>
          </a:stretch>
        </p:blipFill>
        <p:spPr>
          <a:xfrm>
            <a:off x="1389509" y="3954760"/>
            <a:ext cx="4562475" cy="914400"/>
          </a:xfrm>
          <a:prstGeom prst="rect">
            <a:avLst/>
          </a:prstGeom>
        </p:spPr>
      </p:pic>
      <p:pic>
        <p:nvPicPr>
          <p:cNvPr id="29" name="圖片 28"/>
          <p:cNvPicPr>
            <a:picLocks noChangeAspect="1"/>
          </p:cNvPicPr>
          <p:nvPr/>
        </p:nvPicPr>
        <p:blipFill>
          <a:blip r:embed="rId14"/>
          <a:stretch>
            <a:fillRect/>
          </a:stretch>
        </p:blipFill>
        <p:spPr>
          <a:xfrm>
            <a:off x="1379796" y="3958741"/>
            <a:ext cx="4600575" cy="914400"/>
          </a:xfrm>
          <a:prstGeom prst="rect">
            <a:avLst/>
          </a:prstGeom>
        </p:spPr>
      </p:pic>
      <p:pic>
        <p:nvPicPr>
          <p:cNvPr id="30" name="圖片 29"/>
          <p:cNvPicPr>
            <a:picLocks noChangeAspect="1"/>
          </p:cNvPicPr>
          <p:nvPr/>
        </p:nvPicPr>
        <p:blipFill>
          <a:blip r:embed="rId15"/>
          <a:stretch>
            <a:fillRect/>
          </a:stretch>
        </p:blipFill>
        <p:spPr>
          <a:xfrm>
            <a:off x="5984608" y="3996841"/>
            <a:ext cx="4552950" cy="885825"/>
          </a:xfrm>
          <a:prstGeom prst="rect">
            <a:avLst/>
          </a:prstGeom>
        </p:spPr>
      </p:pic>
      <p:pic>
        <p:nvPicPr>
          <p:cNvPr id="31" name="圖片 30"/>
          <p:cNvPicPr>
            <a:picLocks noChangeAspect="1"/>
          </p:cNvPicPr>
          <p:nvPr/>
        </p:nvPicPr>
        <p:blipFill>
          <a:blip r:embed="rId16"/>
          <a:stretch>
            <a:fillRect/>
          </a:stretch>
        </p:blipFill>
        <p:spPr>
          <a:xfrm>
            <a:off x="1419035" y="4870984"/>
            <a:ext cx="4543425" cy="923925"/>
          </a:xfrm>
          <a:prstGeom prst="rect">
            <a:avLst/>
          </a:prstGeom>
        </p:spPr>
      </p:pic>
      <p:pic>
        <p:nvPicPr>
          <p:cNvPr id="32" name="圖片 31"/>
          <p:cNvPicPr>
            <a:picLocks noChangeAspect="1"/>
          </p:cNvPicPr>
          <p:nvPr/>
        </p:nvPicPr>
        <p:blipFill>
          <a:blip r:embed="rId17"/>
          <a:stretch>
            <a:fillRect/>
          </a:stretch>
        </p:blipFill>
        <p:spPr>
          <a:xfrm>
            <a:off x="5962460" y="4882666"/>
            <a:ext cx="4581525" cy="933450"/>
          </a:xfrm>
          <a:prstGeom prst="rect">
            <a:avLst/>
          </a:prstGeom>
        </p:spPr>
      </p:pic>
      <p:pic>
        <p:nvPicPr>
          <p:cNvPr id="33" name="圖片 32"/>
          <p:cNvPicPr>
            <a:picLocks noChangeAspect="1"/>
          </p:cNvPicPr>
          <p:nvPr/>
        </p:nvPicPr>
        <p:blipFill>
          <a:blip r:embed="rId18"/>
          <a:stretch>
            <a:fillRect/>
          </a:stretch>
        </p:blipFill>
        <p:spPr>
          <a:xfrm>
            <a:off x="1379947" y="4860732"/>
            <a:ext cx="4581525" cy="952500"/>
          </a:xfrm>
          <a:prstGeom prst="rect">
            <a:avLst/>
          </a:prstGeom>
        </p:spPr>
      </p:pic>
      <p:pic>
        <p:nvPicPr>
          <p:cNvPr id="34" name="圖片 33"/>
          <p:cNvPicPr>
            <a:picLocks noChangeAspect="1"/>
          </p:cNvPicPr>
          <p:nvPr/>
        </p:nvPicPr>
        <p:blipFill>
          <a:blip r:embed="rId19"/>
          <a:stretch>
            <a:fillRect/>
          </a:stretch>
        </p:blipFill>
        <p:spPr>
          <a:xfrm>
            <a:off x="5984608" y="4899566"/>
            <a:ext cx="4610100" cy="952500"/>
          </a:xfrm>
          <a:prstGeom prst="rect">
            <a:avLst/>
          </a:prstGeom>
        </p:spPr>
      </p:pic>
      <p:pic>
        <p:nvPicPr>
          <p:cNvPr id="35" name="Picture 2" descr="Image not available"/>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707161" y="35048"/>
            <a:ext cx="1122438" cy="112243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21"/>
          <a:stretch>
            <a:fillRect/>
          </a:stretch>
        </p:blipFill>
        <p:spPr>
          <a:xfrm>
            <a:off x="1389509" y="5814884"/>
            <a:ext cx="4552950" cy="904875"/>
          </a:xfrm>
          <a:prstGeom prst="rect">
            <a:avLst/>
          </a:prstGeom>
        </p:spPr>
      </p:pic>
      <p:pic>
        <p:nvPicPr>
          <p:cNvPr id="11" name="圖片 10"/>
          <p:cNvPicPr>
            <a:picLocks noChangeAspect="1"/>
          </p:cNvPicPr>
          <p:nvPr/>
        </p:nvPicPr>
        <p:blipFill>
          <a:blip r:embed="rId22"/>
          <a:stretch>
            <a:fillRect/>
          </a:stretch>
        </p:blipFill>
        <p:spPr>
          <a:xfrm>
            <a:off x="5994133" y="5852066"/>
            <a:ext cx="4600575" cy="885825"/>
          </a:xfrm>
          <a:prstGeom prst="rect">
            <a:avLst/>
          </a:prstGeom>
        </p:spPr>
      </p:pic>
      <p:pic>
        <p:nvPicPr>
          <p:cNvPr id="12" name="圖片 11"/>
          <p:cNvPicPr>
            <a:picLocks noChangeAspect="1"/>
          </p:cNvPicPr>
          <p:nvPr/>
        </p:nvPicPr>
        <p:blipFill>
          <a:blip r:embed="rId23"/>
          <a:stretch>
            <a:fillRect/>
          </a:stretch>
        </p:blipFill>
        <p:spPr>
          <a:xfrm>
            <a:off x="1404111" y="5819033"/>
            <a:ext cx="4543425" cy="914400"/>
          </a:xfrm>
          <a:prstGeom prst="rect">
            <a:avLst/>
          </a:prstGeom>
        </p:spPr>
      </p:pic>
      <p:pic>
        <p:nvPicPr>
          <p:cNvPr id="14" name="圖片 13"/>
          <p:cNvPicPr>
            <a:picLocks noChangeAspect="1"/>
          </p:cNvPicPr>
          <p:nvPr/>
        </p:nvPicPr>
        <p:blipFill>
          <a:blip r:embed="rId24"/>
          <a:stretch>
            <a:fillRect/>
          </a:stretch>
        </p:blipFill>
        <p:spPr>
          <a:xfrm>
            <a:off x="6022708" y="5868966"/>
            <a:ext cx="4572000" cy="876300"/>
          </a:xfrm>
          <a:prstGeom prst="rect">
            <a:avLst/>
          </a:prstGeom>
        </p:spPr>
      </p:pic>
      <p:sp>
        <p:nvSpPr>
          <p:cNvPr id="36" name="文字方塊 35"/>
          <p:cNvSpPr txBox="1"/>
          <p:nvPr/>
        </p:nvSpPr>
        <p:spPr>
          <a:xfrm>
            <a:off x="381919" y="5925646"/>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RFA</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59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application </a:t>
            </a:r>
            <a:r>
              <a:rPr lang="en-US" altLang="zh-TW" dirty="0" smtClean="0">
                <a:latin typeface="Times New Roman" panose="02020603050405020304" pitchFamily="18" charset="0"/>
                <a:cs typeface="Times New Roman" panose="02020603050405020304" pitchFamily="18" charset="0"/>
              </a:rPr>
              <a:t>-</a:t>
            </a:r>
            <a:r>
              <a:rPr lang="en-US" altLang="zh-TW" dirty="0" smtClean="0"/>
              <a:t> </a:t>
            </a:r>
            <a:r>
              <a:rPr lang="en-US" altLang="zh-TW" dirty="0" smtClean="0"/>
              <a:t>70S Ribosome</a:t>
            </a:r>
            <a:endParaRPr lang="zh-TW" altLang="en-US" dirty="0"/>
          </a:p>
        </p:txBody>
      </p:sp>
      <p:sp>
        <p:nvSpPr>
          <p:cNvPr id="3" name="內容版面配置區 2"/>
          <p:cNvSpPr>
            <a:spLocks noGrp="1"/>
          </p:cNvSpPr>
          <p:nvPr>
            <p:ph sz="quarter" idx="1"/>
          </p:nvPr>
        </p:nvSpPr>
        <p:spPr/>
        <p:txBody>
          <a:bodyPr/>
          <a:lstStyle/>
          <a:p>
            <a:r>
              <a:rPr lang="en-US" altLang="zh-TW" dirty="0" err="1" smtClean="0">
                <a:latin typeface="Times New Roman" panose="02020603050405020304" pitchFamily="18" charset="0"/>
                <a:cs typeface="Times New Roman" panose="02020603050405020304" pitchFamily="18" charset="0"/>
              </a:rPr>
              <a:t>MoI</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with </a:t>
            </a:r>
            <a:r>
              <a:rPr lang="en-US" altLang="zh-TW" dirty="0" smtClean="0">
                <a:latin typeface="Times New Roman" panose="02020603050405020304" pitchFamily="18" charset="0"/>
                <a:cs typeface="Times New Roman" panose="02020603050405020304" pitchFamily="18" charset="0"/>
              </a:rPr>
              <a:t> RFA 5 iterations</a:t>
            </a:r>
          </a:p>
          <a:p>
            <a:pPr lvl="1"/>
            <a:r>
              <a:rPr lang="en-US" altLang="zh-TW" dirty="0" smtClean="0">
                <a:latin typeface="Times New Roman" panose="02020603050405020304" pitchFamily="18" charset="0"/>
                <a:cs typeface="Times New Roman" panose="02020603050405020304" pitchFamily="18" charset="0"/>
              </a:rPr>
              <a:t>1.3s (</a:t>
            </a:r>
            <a:r>
              <a:rPr lang="en-US" altLang="zh-TW" dirty="0" err="1" smtClean="0">
                <a:latin typeface="Times New Roman" panose="02020603050405020304" pitchFamily="18" charset="0"/>
                <a:cs typeface="Times New Roman" panose="02020603050405020304" pitchFamily="18" charset="0"/>
              </a:rPr>
              <a:t>denoise</a:t>
            </a:r>
            <a:r>
              <a:rPr lang="en-US" altLang="zh-TW"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5.7s(</a:t>
            </a:r>
            <a:r>
              <a:rPr lang="en-US" altLang="zh-TW" dirty="0" err="1" smtClean="0">
                <a:latin typeface="Times New Roman" panose="02020603050405020304" pitchFamily="18" charset="0"/>
                <a:cs typeface="Times New Roman" panose="02020603050405020304" pitchFamily="18" charset="0"/>
              </a:rPr>
              <a:t>MoI</a:t>
            </a:r>
            <a:r>
              <a:rPr lang="en-US" altLang="zh-TW"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3.5s(Mirror) </a:t>
            </a:r>
            <a:r>
              <a:rPr lang="en-US" altLang="zh-TW"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0.7s(Flip) </a:t>
            </a:r>
            <a:r>
              <a:rPr lang="en-US" altLang="zh-TW"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79s </a:t>
            </a:r>
            <a:r>
              <a:rPr lang="en-US" altLang="zh-TW" dirty="0" smtClean="0">
                <a:latin typeface="Times New Roman" panose="02020603050405020304" pitchFamily="18" charset="0"/>
                <a:cs typeface="Times New Roman" panose="02020603050405020304" pitchFamily="18" charset="0"/>
              </a:rPr>
              <a:t>(32 threads) = </a:t>
            </a:r>
            <a:r>
              <a:rPr lang="en-US" altLang="zh-TW" dirty="0" smtClean="0">
                <a:latin typeface="Times New Roman" panose="02020603050405020304" pitchFamily="18" charset="0"/>
                <a:cs typeface="Times New Roman" panose="02020603050405020304" pitchFamily="18" charset="0"/>
              </a:rPr>
              <a:t>90.2s</a:t>
            </a:r>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RFA 10 iteration</a:t>
            </a:r>
          </a:p>
          <a:p>
            <a:pPr lvl="1"/>
            <a:r>
              <a:rPr lang="en-US" altLang="zh-TW" dirty="0" smtClean="0">
                <a:latin typeface="Times New Roman" panose="02020603050405020304" pitchFamily="18" charset="0"/>
                <a:cs typeface="Times New Roman" panose="02020603050405020304" pitchFamily="18" charset="0"/>
              </a:rPr>
              <a:t>148s </a:t>
            </a:r>
            <a:r>
              <a:rPr lang="en-US" altLang="zh-TW" dirty="0">
                <a:latin typeface="Times New Roman" panose="02020603050405020304" pitchFamily="18" charset="0"/>
                <a:cs typeface="Times New Roman" panose="02020603050405020304" pitchFamily="18" charset="0"/>
              </a:rPr>
              <a:t>(32 threads</a:t>
            </a:r>
            <a:r>
              <a:rPr lang="en-US" altLang="zh-TW" dirty="0" smtClean="0">
                <a:latin typeface="Times New Roman" panose="02020603050405020304" pitchFamily="18" charset="0"/>
                <a:cs typeface="Times New Roman" panose="02020603050405020304" pitchFamily="18" charset="0"/>
              </a:rPr>
              <a:t>)</a:t>
            </a: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Speedup 1.6~1.7x</a:t>
            </a:r>
            <a:endParaRPr lang="en-US" altLang="zh-TW"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45</a:t>
            </a:fld>
            <a:endParaRPr lang="zh-TW" altLang="en-US" dirty="0"/>
          </a:p>
        </p:txBody>
      </p:sp>
      <p:pic>
        <p:nvPicPr>
          <p:cNvPr id="6" name="圖片 5"/>
          <p:cNvPicPr>
            <a:picLocks noChangeAspect="1"/>
          </p:cNvPicPr>
          <p:nvPr/>
        </p:nvPicPr>
        <p:blipFill>
          <a:blip r:embed="rId3"/>
          <a:stretch>
            <a:fillRect/>
          </a:stretch>
        </p:blipFill>
        <p:spPr>
          <a:xfrm>
            <a:off x="3647728" y="2780928"/>
            <a:ext cx="4543425" cy="3009900"/>
          </a:xfrm>
          <a:prstGeom prst="rect">
            <a:avLst/>
          </a:prstGeom>
        </p:spPr>
      </p:pic>
      <p:pic>
        <p:nvPicPr>
          <p:cNvPr id="7" name="Picture 2" descr="Overview of EMD-10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2464" y="529502"/>
            <a:ext cx="980614" cy="98061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159896" y="2335396"/>
            <a:ext cx="1653017" cy="369332"/>
          </a:xfrm>
          <a:prstGeom prst="rect">
            <a:avLst/>
          </a:prstGeom>
        </p:spPr>
        <p:txBody>
          <a:bodyPr wrap="none">
            <a:spAutoFit/>
          </a:bodyPr>
          <a:lstStyle/>
          <a:p>
            <a:r>
              <a:rPr lang="en-US" altLang="zh-TW" dirty="0" err="1" smtClean="0">
                <a:latin typeface="Times New Roman" panose="02020603050405020304" pitchFamily="18" charset="0"/>
                <a:cs typeface="Times New Roman" panose="02020603050405020304" pitchFamily="18" charset="0"/>
              </a:rPr>
              <a:t>Frobenius</a:t>
            </a:r>
            <a:r>
              <a:rPr lang="en-US" altLang="zh-TW" dirty="0" smtClean="0">
                <a:latin typeface="Times New Roman" panose="02020603050405020304" pitchFamily="18" charset="0"/>
                <a:cs typeface="Times New Roman" panose="02020603050405020304" pitchFamily="18" charset="0"/>
              </a:rPr>
              <a:t> norm</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06654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application -</a:t>
            </a:r>
            <a:r>
              <a:rPr lang="en-US" altLang="zh-TW" dirty="0"/>
              <a:t> </a:t>
            </a:r>
            <a:r>
              <a:rPr lang="en-US" altLang="zh-TW" dirty="0" smtClean="0"/>
              <a:t>80S Ribosome (Bin 4)</a:t>
            </a:r>
            <a:endParaRPr lang="zh-TW" altLang="en-US" dirty="0"/>
          </a:p>
        </p:txBody>
      </p:sp>
      <p:sp>
        <p:nvSpPr>
          <p:cNvPr id="3" name="內容版面配置區 2"/>
          <p:cNvSpPr>
            <a:spLocks noGrp="1"/>
          </p:cNvSpPr>
          <p:nvPr>
            <p:ph sz="quarter" idx="1"/>
          </p:nvPr>
        </p:nvSpPr>
        <p:spPr/>
        <p:txBody>
          <a:bodyPr/>
          <a:lstStyle/>
          <a:p>
            <a:r>
              <a:rPr lang="en-US" altLang="zh-TW" dirty="0" err="1">
                <a:latin typeface="Times New Roman" panose="02020603050405020304" pitchFamily="18" charset="0"/>
                <a:cs typeface="Times New Roman" panose="02020603050405020304" pitchFamily="18" charset="0"/>
              </a:rPr>
              <a:t>MoI</a:t>
            </a:r>
            <a:r>
              <a:rPr lang="en-US" altLang="zh-TW" dirty="0">
                <a:latin typeface="Times New Roman" panose="02020603050405020304" pitchFamily="18" charset="0"/>
                <a:cs typeface="Times New Roman" panose="02020603050405020304" pitchFamily="18" charset="0"/>
              </a:rPr>
              <a:t>  with  RFA 5 iterations</a:t>
            </a:r>
          </a:p>
          <a:p>
            <a:pPr lvl="1"/>
            <a:r>
              <a:rPr lang="en-US" altLang="zh-TW" dirty="0">
                <a:latin typeface="Times New Roman" panose="02020603050405020304" pitchFamily="18" charset="0"/>
                <a:cs typeface="Times New Roman" panose="02020603050405020304" pitchFamily="18" charset="0"/>
              </a:rPr>
              <a:t>4</a:t>
            </a:r>
            <a:r>
              <a:rPr lang="en-US" altLang="zh-TW" dirty="0" smtClean="0">
                <a:latin typeface="Times New Roman" panose="02020603050405020304" pitchFamily="18" charset="0"/>
                <a:cs typeface="Times New Roman" panose="02020603050405020304" pitchFamily="18" charset="0"/>
              </a:rPr>
              <a:t>0.5s </a:t>
            </a:r>
            <a:r>
              <a:rPr lang="en-US" altLang="zh-TW" dirty="0">
                <a:latin typeface="Times New Roman" panose="02020603050405020304" pitchFamily="18" charset="0"/>
                <a:cs typeface="Times New Roman" panose="02020603050405020304" pitchFamily="18" charset="0"/>
              </a:rPr>
              <a:t>(</a:t>
            </a:r>
            <a:r>
              <a:rPr lang="en-US" altLang="zh-TW" dirty="0" err="1">
                <a:latin typeface="Times New Roman" panose="02020603050405020304" pitchFamily="18" charset="0"/>
                <a:cs typeface="Times New Roman" panose="02020603050405020304" pitchFamily="18" charset="0"/>
              </a:rPr>
              <a:t>denoise</a:t>
            </a:r>
            <a:r>
              <a:rPr lang="en-US" altLang="zh-TW" dirty="0">
                <a:latin typeface="Times New Roman" panose="02020603050405020304" pitchFamily="18" charset="0"/>
                <a:cs typeface="Times New Roman" panose="02020603050405020304" pitchFamily="18" charset="0"/>
              </a:rPr>
              <a:t>) + </a:t>
            </a:r>
            <a:r>
              <a:rPr lang="en-US" altLang="zh-TW" dirty="0" smtClean="0">
                <a:latin typeface="Times New Roman" panose="02020603050405020304" pitchFamily="18" charset="0"/>
                <a:cs typeface="Times New Roman" panose="02020603050405020304" pitchFamily="18" charset="0"/>
              </a:rPr>
              <a:t>42.5s(</a:t>
            </a:r>
            <a:r>
              <a:rPr lang="en-US" altLang="zh-TW" dirty="0" err="1" smtClean="0">
                <a:latin typeface="Times New Roman" panose="02020603050405020304" pitchFamily="18" charset="0"/>
                <a:cs typeface="Times New Roman" panose="02020603050405020304" pitchFamily="18" charset="0"/>
              </a:rPr>
              <a:t>MoI</a:t>
            </a:r>
            <a:r>
              <a:rPr lang="en-US" altLang="zh-TW" dirty="0" smtClean="0">
                <a:latin typeface="Times New Roman" panose="02020603050405020304" pitchFamily="18" charset="0"/>
                <a:cs typeface="Times New Roman" panose="02020603050405020304" pitchFamily="18" charset="0"/>
              </a:rPr>
              <a:t>, 10 threads) </a:t>
            </a:r>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36.6s(Mirror</a:t>
            </a:r>
            <a:r>
              <a:rPr lang="en-US" altLang="zh-TW" dirty="0">
                <a:latin typeface="Times New Roman" panose="02020603050405020304" pitchFamily="18" charset="0"/>
                <a:cs typeface="Times New Roman" panose="02020603050405020304" pitchFamily="18" charset="0"/>
              </a:rPr>
              <a:t>) + </a:t>
            </a:r>
            <a:r>
              <a:rPr lang="en-US" altLang="zh-TW" dirty="0" smtClean="0">
                <a:latin typeface="Times New Roman" panose="02020603050405020304" pitchFamily="18" charset="0"/>
                <a:cs typeface="Times New Roman" panose="02020603050405020304" pitchFamily="18" charset="0"/>
              </a:rPr>
              <a:t>8.8s(Flip</a:t>
            </a:r>
            <a:r>
              <a:rPr lang="en-US" altLang="zh-TW" dirty="0">
                <a:latin typeface="Times New Roman" panose="02020603050405020304" pitchFamily="18" charset="0"/>
                <a:cs typeface="Times New Roman" panose="02020603050405020304" pitchFamily="18" charset="0"/>
              </a:rPr>
              <a:t>) + </a:t>
            </a:r>
            <a:r>
              <a:rPr lang="en-US" altLang="zh-TW" dirty="0" smtClean="0">
                <a:latin typeface="Times New Roman" panose="02020603050405020304" pitchFamily="18" charset="0"/>
                <a:cs typeface="Times New Roman" panose="02020603050405020304" pitchFamily="18" charset="0"/>
              </a:rPr>
              <a:t>710s </a:t>
            </a:r>
            <a:r>
              <a:rPr lang="en-US" altLang="zh-TW" dirty="0">
                <a:latin typeface="Times New Roman" panose="02020603050405020304" pitchFamily="18" charset="0"/>
                <a:cs typeface="Times New Roman" panose="02020603050405020304" pitchFamily="18" charset="0"/>
              </a:rPr>
              <a:t>(32 threads) = </a:t>
            </a:r>
            <a:r>
              <a:rPr lang="en-US" altLang="zh-TW" dirty="0" smtClean="0">
                <a:latin typeface="Times New Roman" panose="02020603050405020304" pitchFamily="18" charset="0"/>
                <a:cs typeface="Times New Roman" panose="02020603050405020304" pitchFamily="18" charset="0"/>
              </a:rPr>
              <a:t>838.4s</a:t>
            </a:r>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RFA 10 iteration</a:t>
            </a:r>
          </a:p>
          <a:p>
            <a:pPr lvl="1"/>
            <a:r>
              <a:rPr lang="en-US" altLang="zh-TW" dirty="0" smtClean="0">
                <a:latin typeface="Times New Roman" panose="02020603050405020304" pitchFamily="18" charset="0"/>
                <a:cs typeface="Times New Roman" panose="02020603050405020304" pitchFamily="18" charset="0"/>
              </a:rPr>
              <a:t>1297s </a:t>
            </a:r>
            <a:r>
              <a:rPr lang="en-US" altLang="zh-TW" dirty="0">
                <a:latin typeface="Times New Roman" panose="02020603050405020304" pitchFamily="18" charset="0"/>
                <a:cs typeface="Times New Roman" panose="02020603050405020304" pitchFamily="18" charset="0"/>
              </a:rPr>
              <a:t>(32 threads</a:t>
            </a:r>
            <a:r>
              <a:rPr lang="en-US" altLang="zh-TW" dirty="0" smtClean="0">
                <a:latin typeface="Times New Roman" panose="02020603050405020304" pitchFamily="18" charset="0"/>
                <a:cs typeface="Times New Roman" panose="02020603050405020304" pitchFamily="18" charset="0"/>
              </a:rPr>
              <a:t>)</a:t>
            </a:r>
          </a:p>
          <a:p>
            <a:pPr lvl="1"/>
            <a:endParaRPr lang="en-US" altLang="zh-TW" dirty="0">
              <a:latin typeface="Times New Roman" panose="02020603050405020304" pitchFamily="18" charset="0"/>
              <a:cs typeface="Times New Roman" panose="02020603050405020304" pitchFamily="18" charset="0"/>
            </a:endParaRPr>
          </a:p>
          <a:p>
            <a:pPr lvl="1"/>
            <a:endParaRPr lang="en-US" altLang="zh-TW" dirty="0" smtClean="0">
              <a:latin typeface="Times New Roman" panose="02020603050405020304" pitchFamily="18" charset="0"/>
              <a:cs typeface="Times New Roman" panose="02020603050405020304" pitchFamily="18" charset="0"/>
            </a:endParaRPr>
          </a:p>
          <a:p>
            <a:pPr lvl="1"/>
            <a:endParaRPr lang="en-US" altLang="zh-TW" dirty="0">
              <a:latin typeface="Times New Roman" panose="02020603050405020304" pitchFamily="18" charset="0"/>
              <a:cs typeface="Times New Roman" panose="02020603050405020304" pitchFamily="18" charset="0"/>
            </a:endParaRPr>
          </a:p>
          <a:p>
            <a:pPr lvl="1"/>
            <a:endParaRPr lang="en-US" altLang="zh-TW" dirty="0" smtClean="0">
              <a:latin typeface="Times New Roman" panose="02020603050405020304" pitchFamily="18" charset="0"/>
              <a:cs typeface="Times New Roman" panose="02020603050405020304" pitchFamily="18" charset="0"/>
            </a:endParaRPr>
          </a:p>
          <a:p>
            <a:pPr lvl="1"/>
            <a:endParaRPr lang="en-US" altLang="zh-TW" dirty="0">
              <a:latin typeface="Times New Roman" panose="02020603050405020304" pitchFamily="18" charset="0"/>
              <a:cs typeface="Times New Roman" panose="02020603050405020304" pitchFamily="18" charset="0"/>
            </a:endParaRPr>
          </a:p>
          <a:p>
            <a:pPr lvl="1"/>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Speedup 1.5~1.6x</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46</a:t>
            </a:fld>
            <a:endParaRPr lang="zh-TW" altLang="en-US" dirty="0"/>
          </a:p>
        </p:txBody>
      </p:sp>
      <p:pic>
        <p:nvPicPr>
          <p:cNvPr id="5" name="圖片 4"/>
          <p:cNvPicPr>
            <a:picLocks noChangeAspect="1"/>
          </p:cNvPicPr>
          <p:nvPr/>
        </p:nvPicPr>
        <p:blipFill>
          <a:blip r:embed="rId2"/>
          <a:stretch>
            <a:fillRect/>
          </a:stretch>
        </p:blipFill>
        <p:spPr>
          <a:xfrm>
            <a:off x="4223792" y="2348880"/>
            <a:ext cx="5078450" cy="3421048"/>
          </a:xfrm>
          <a:prstGeom prst="rect">
            <a:avLst/>
          </a:prstGeom>
        </p:spPr>
      </p:pic>
      <p:pic>
        <p:nvPicPr>
          <p:cNvPr id="6" name="Picture 4" descr="Image not avail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2504" y="28972"/>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064324" y="1979573"/>
            <a:ext cx="1653017" cy="369332"/>
          </a:xfrm>
          <a:prstGeom prst="rect">
            <a:avLst/>
          </a:prstGeom>
        </p:spPr>
        <p:txBody>
          <a:bodyPr wrap="none">
            <a:spAutoFit/>
          </a:bodyPr>
          <a:lstStyle/>
          <a:p>
            <a:r>
              <a:rPr lang="en-US" altLang="zh-TW" dirty="0" err="1" smtClean="0">
                <a:latin typeface="Times New Roman" panose="02020603050405020304" pitchFamily="18" charset="0"/>
                <a:cs typeface="Times New Roman" panose="02020603050405020304" pitchFamily="18" charset="0"/>
              </a:rPr>
              <a:t>Frobenius</a:t>
            </a:r>
            <a:r>
              <a:rPr lang="en-US" altLang="zh-TW" dirty="0" smtClean="0">
                <a:latin typeface="Times New Roman" panose="02020603050405020304" pitchFamily="18" charset="0"/>
                <a:cs typeface="Times New Roman" panose="02020603050405020304" pitchFamily="18" charset="0"/>
              </a:rPr>
              <a:t> norm</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2457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Conclusion</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A </a:t>
                </a:r>
                <a:r>
                  <a:rPr lang="en-US" altLang="zh-TW" dirty="0" smtClean="0">
                    <a:latin typeface="Times New Roman" panose="02020603050405020304" pitchFamily="18" charset="0"/>
                    <a:cs typeface="Times New Roman" panose="02020603050405020304" pitchFamily="18" charset="0"/>
                  </a:rPr>
                  <a:t>speedy platform </a:t>
                </a:r>
                <a:r>
                  <a:rPr lang="en-US" altLang="zh-TW" dirty="0" smtClean="0">
                    <a:latin typeface="Times New Roman" panose="02020603050405020304" pitchFamily="18" charset="0"/>
                    <a:cs typeface="Times New Roman" panose="02020603050405020304" pitchFamily="18" charset="0"/>
                  </a:rPr>
                  <a:t>that include state-of-the-art packages are </a:t>
                </a:r>
                <a:r>
                  <a:rPr lang="en-US" altLang="zh-TW" dirty="0" smtClean="0">
                    <a:latin typeface="Times New Roman" panose="02020603050405020304" pitchFamily="18" charset="0"/>
                    <a:cs typeface="Times New Roman" panose="02020603050405020304" pitchFamily="18" charset="0"/>
                  </a:rPr>
                  <a:t>proposed </a:t>
                </a:r>
              </a:p>
              <a:p>
                <a:pPr lvl="1"/>
                <a:r>
                  <a:rPr lang="en-US" altLang="zh-TW" dirty="0" smtClean="0">
                    <a:latin typeface="Times New Roman" panose="02020603050405020304" pitchFamily="18" charset="0"/>
                    <a:cs typeface="Times New Roman" panose="02020603050405020304" pitchFamily="18" charset="0"/>
                  </a:rPr>
                  <a:t>High </a:t>
                </a:r>
                <a:r>
                  <a:rPr lang="en-US" altLang="zh-TW" dirty="0">
                    <a:latin typeface="Times New Roman" panose="02020603050405020304" pitchFamily="18" charset="0"/>
                    <a:cs typeface="Times New Roman" panose="02020603050405020304" pitchFamily="18" charset="0"/>
                  </a:rPr>
                  <a:t>dimensional data (p) </a:t>
                </a:r>
              </a:p>
              <a:p>
                <a:pPr lvl="1"/>
                <a:r>
                  <a:rPr lang="en-US" altLang="zh-TW" dirty="0">
                    <a:latin typeface="Times New Roman" panose="02020603050405020304" pitchFamily="18" charset="0"/>
                    <a:cs typeface="Times New Roman" panose="02020603050405020304" pitchFamily="18" charset="0"/>
                  </a:rPr>
                  <a:t>Large number of samples (n)</a:t>
                </a:r>
              </a:p>
              <a:p>
                <a:pPr lvl="1"/>
                <a:r>
                  <a:rPr lang="en-US" altLang="zh-TW" dirty="0">
                    <a:latin typeface="Times New Roman" panose="02020603050405020304" pitchFamily="18" charset="0"/>
                    <a:cs typeface="Times New Roman" panose="02020603050405020304" pitchFamily="18" charset="0"/>
                  </a:rPr>
                  <a:t>Low Signal to Noise Ratio (SNR) (≤0.1)</a:t>
                </a:r>
              </a:p>
              <a:p>
                <a:pPr lvl="1"/>
                <a:r>
                  <a:rPr lang="en-US" altLang="zh-TW" dirty="0">
                    <a:latin typeface="Times New Roman" panose="02020603050405020304" pitchFamily="18" charset="0"/>
                    <a:cs typeface="Times New Roman" panose="02020603050405020304" pitchFamily="18" charset="0"/>
                  </a:rPr>
                  <a:t>Unknown orientation and conformation</a:t>
                </a:r>
              </a:p>
              <a:p>
                <a:r>
                  <a:rPr lang="en-US" altLang="zh-TW" dirty="0" smtClean="0">
                    <a:latin typeface="Times New Roman" panose="02020603050405020304" pitchFamily="18" charset="0"/>
                    <a:cs typeface="Times New Roman" panose="02020603050405020304" pitchFamily="18" charset="0"/>
                  </a:rPr>
                  <a:t>It </a:t>
                </a:r>
                <a:r>
                  <a:rPr lang="en-US" altLang="zh-TW" dirty="0" smtClean="0">
                    <a:latin typeface="Times New Roman" panose="02020603050405020304" pitchFamily="18" charset="0"/>
                    <a:cs typeface="Times New Roman" panose="02020603050405020304" pitchFamily="18" charset="0"/>
                  </a:rPr>
                  <a:t>includes several useful tools developed from our team</a:t>
                </a:r>
              </a:p>
              <a:p>
                <a:pPr lvl="1"/>
                <a:r>
                  <a:rPr lang="en-US" altLang="zh-TW" dirty="0" smtClean="0">
                    <a:latin typeface="Times New Roman" panose="02020603050405020304" pitchFamily="18" charset="0"/>
                    <a:cs typeface="Times New Roman" panose="02020603050405020304" pitchFamily="18" charset="0"/>
                  </a:rPr>
                  <a:t>Dimension reduction - 2SDR</a:t>
                </a:r>
              </a:p>
              <a:p>
                <a:pPr lvl="1"/>
                <a:r>
                  <a:rPr lang="en-US" altLang="zh-TW" dirty="0" smtClean="0">
                    <a:latin typeface="Times New Roman" panose="02020603050405020304" pitchFamily="18" charset="0"/>
                    <a:cs typeface="Times New Roman" panose="02020603050405020304" pitchFamily="18" charset="0"/>
                  </a:rPr>
                  <a:t>Preprocessing – 2SDR-Pre</a:t>
                </a:r>
              </a:p>
              <a:p>
                <a:pPr lvl="1"/>
                <a:r>
                  <a:rPr lang="en-US" altLang="zh-TW" dirty="0">
                    <a:latin typeface="Times New Roman" panose="02020603050405020304" pitchFamily="18" charset="0"/>
                    <a:cs typeface="Times New Roman" panose="02020603050405020304" pitchFamily="18" charset="0"/>
                  </a:rPr>
                  <a:t>Validation – Interactive t-SNE</a:t>
                </a:r>
              </a:p>
              <a:p>
                <a:pPr lvl="1"/>
                <a:r>
                  <a:rPr lang="en-US" altLang="zh-TW" dirty="0" smtClean="0">
                    <a:latin typeface="Times New Roman" panose="02020603050405020304" pitchFamily="18" charset="0"/>
                    <a:cs typeface="Times New Roman" panose="02020603050405020304" pitchFamily="18" charset="0"/>
                  </a:rPr>
                  <a:t>Clustering – </a:t>
                </a:r>
                <a14:m>
                  <m:oMath xmlns:m="http://schemas.openxmlformats.org/officeDocument/2006/math">
                    <m:r>
                      <a:rPr lang="zh-TW" altLang="en-US" i="1" smtClean="0">
                        <a:latin typeface="Cambria Math" panose="02040503050406030204" pitchFamily="18" charset="0"/>
                        <a:cs typeface="Times New Roman" panose="02020603050405020304" pitchFamily="18" charset="0"/>
                      </a:rPr>
                      <m:t>𝛾</m:t>
                    </m:r>
                  </m:oMath>
                </a14:m>
                <a:r>
                  <a:rPr lang="en-US" altLang="zh-TW"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SUP, DRMRA</a:t>
                </a:r>
              </a:p>
              <a:p>
                <a:pPr lvl="1"/>
                <a:r>
                  <a:rPr lang="en-US" altLang="zh-TW" dirty="0" smtClean="0">
                    <a:latin typeface="Times New Roman" panose="02020603050405020304" pitchFamily="18" charset="0"/>
                    <a:cs typeface="Times New Roman" panose="02020603050405020304" pitchFamily="18" charset="0"/>
                  </a:rPr>
                  <a:t>Alignment – Moment of Inertia</a:t>
                </a:r>
                <a:endParaRPr lang="zh-TW" altLang="en-US" dirty="0">
                  <a:latin typeface="Times New Roman" panose="02020603050405020304" pitchFamily="18" charset="0"/>
                  <a:cs typeface="Times New Roman" panose="02020603050405020304" pitchFamily="18" charset="0"/>
                </a:endParaRPr>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47</a:t>
            </a:fld>
            <a:endParaRPr lang="zh-TW" altLang="en-US" dirty="0"/>
          </a:p>
        </p:txBody>
      </p:sp>
    </p:spTree>
    <p:extLst>
      <p:ext uri="{BB962C8B-B14F-4D97-AF65-F5344CB8AC3E}">
        <p14:creationId xmlns:p14="http://schemas.microsoft.com/office/powerpoint/2010/main" val="4110557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References</a:t>
            </a:r>
            <a:endParaRPr lang="zh-TW" altLang="en-US" dirty="0"/>
          </a:p>
        </p:txBody>
      </p:sp>
      <p:sp>
        <p:nvSpPr>
          <p:cNvPr id="3" name="內容版面配置區 2"/>
          <p:cNvSpPr>
            <a:spLocks noGrp="1"/>
          </p:cNvSpPr>
          <p:nvPr>
            <p:ph sz="quarter" idx="1"/>
          </p:nvPr>
        </p:nvSpPr>
        <p:spPr/>
        <p:txBody>
          <a:bodyPr/>
          <a:lstStyle/>
          <a:p>
            <a:pPr marL="0" indent="0">
              <a:buNone/>
            </a:pPr>
            <a:r>
              <a:rPr lang="en-US" altLang="zh-TW" sz="2200" dirty="0" smtClean="0">
                <a:latin typeface="Times New Roman" panose="02020603050405020304" pitchFamily="18" charset="0"/>
                <a:cs typeface="Times New Roman" panose="02020603050405020304" pitchFamily="18" charset="0"/>
              </a:rPr>
              <a:t>[1] </a:t>
            </a:r>
            <a:r>
              <a:rPr lang="en-US" altLang="zh-TW" sz="2200" dirty="0">
                <a:latin typeface="Times New Roman" panose="02020603050405020304" pitchFamily="18" charset="0"/>
                <a:cs typeface="Times New Roman" panose="02020603050405020304" pitchFamily="18" charset="0"/>
              </a:rPr>
              <a:t>Chung, S.-C., </a:t>
            </a:r>
            <a:r>
              <a:rPr lang="en-US" altLang="zh-TW" sz="2200" dirty="0" err="1">
                <a:latin typeface="Times New Roman" panose="02020603050405020304" pitchFamily="18" charset="0"/>
                <a:cs typeface="Times New Roman" panose="02020603050405020304" pitchFamily="18" charset="0"/>
              </a:rPr>
              <a:t>Niu</a:t>
            </a:r>
            <a:r>
              <a:rPr lang="en-US" altLang="zh-TW" sz="2200" dirty="0">
                <a:latin typeface="Times New Roman" panose="02020603050405020304" pitchFamily="18" charset="0"/>
                <a:cs typeface="Times New Roman" panose="02020603050405020304" pitchFamily="18" charset="0"/>
              </a:rPr>
              <a:t>, P.-Y., Huang, S.-Y., Chang, W.-H</a:t>
            </a:r>
            <a:r>
              <a:rPr lang="en-US" altLang="zh-TW" sz="2200" dirty="0" smtClean="0">
                <a:latin typeface="Times New Roman" panose="02020603050405020304" pitchFamily="18" charset="0"/>
                <a:cs typeface="Times New Roman" panose="02020603050405020304" pitchFamily="18" charset="0"/>
              </a:rPr>
              <a:t>. and </a:t>
            </a:r>
            <a:r>
              <a:rPr lang="en-US" altLang="zh-TW" sz="2200" dirty="0" err="1">
                <a:latin typeface="Times New Roman" panose="02020603050405020304" pitchFamily="18" charset="0"/>
                <a:cs typeface="Times New Roman" panose="02020603050405020304" pitchFamily="18" charset="0"/>
              </a:rPr>
              <a:t>Tu</a:t>
            </a:r>
            <a:r>
              <a:rPr lang="en-US" altLang="zh-TW" sz="2200" dirty="0">
                <a:latin typeface="Times New Roman" panose="02020603050405020304" pitchFamily="18" charset="0"/>
                <a:cs typeface="Times New Roman" panose="02020603050405020304" pitchFamily="18" charset="0"/>
              </a:rPr>
              <a:t>, I.-P</a:t>
            </a:r>
            <a:r>
              <a:rPr lang="en-US" altLang="zh-TW" sz="2200" dirty="0" smtClean="0">
                <a:latin typeface="Times New Roman" panose="02020603050405020304" pitchFamily="18" charset="0"/>
                <a:cs typeface="Times New Roman" panose="02020603050405020304" pitchFamily="18" charset="0"/>
              </a:rPr>
              <a:t>. “2SDR</a:t>
            </a:r>
            <a:r>
              <a:rPr lang="en-US" altLang="zh-TW" sz="2200" dirty="0">
                <a:latin typeface="Times New Roman" panose="02020603050405020304" pitchFamily="18" charset="0"/>
                <a:cs typeface="Times New Roman" panose="02020603050405020304" pitchFamily="18" charset="0"/>
              </a:rPr>
              <a:t>: Applying </a:t>
            </a:r>
            <a:r>
              <a:rPr lang="en-US" altLang="zh-TW" sz="2200" dirty="0" err="1">
                <a:latin typeface="Times New Roman" panose="02020603050405020304" pitchFamily="18" charset="0"/>
                <a:cs typeface="Times New Roman" panose="02020603050405020304" pitchFamily="18" charset="0"/>
              </a:rPr>
              <a:t>Kronecker</a:t>
            </a:r>
            <a:r>
              <a:rPr lang="en-US" altLang="zh-TW" sz="2200" dirty="0">
                <a:latin typeface="Times New Roman" panose="02020603050405020304" pitchFamily="18" charset="0"/>
                <a:cs typeface="Times New Roman" panose="02020603050405020304" pitchFamily="18" charset="0"/>
              </a:rPr>
              <a:t> Envelope PCA to </a:t>
            </a:r>
            <a:r>
              <a:rPr lang="en-US" altLang="zh-TW" sz="2200" dirty="0" err="1">
                <a:latin typeface="Times New Roman" panose="02020603050405020304" pitchFamily="18" charset="0"/>
                <a:cs typeface="Times New Roman" panose="02020603050405020304" pitchFamily="18" charset="0"/>
              </a:rPr>
              <a:t>denoise</a:t>
            </a:r>
            <a:r>
              <a:rPr lang="en-US" altLang="zh-TW" sz="2200" dirty="0">
                <a:latin typeface="Times New Roman" panose="02020603050405020304" pitchFamily="18" charset="0"/>
                <a:cs typeface="Times New Roman" panose="02020603050405020304" pitchFamily="18" charset="0"/>
              </a:rPr>
              <a:t> </a:t>
            </a:r>
            <a:r>
              <a:rPr lang="en-US" altLang="zh-TW" sz="2200" dirty="0" err="1">
                <a:latin typeface="Times New Roman" panose="02020603050405020304" pitchFamily="18" charset="0"/>
                <a:cs typeface="Times New Roman" panose="02020603050405020304" pitchFamily="18" charset="0"/>
              </a:rPr>
              <a:t>Cryo</a:t>
            </a:r>
            <a:r>
              <a:rPr lang="en-US" altLang="zh-TW" sz="2200" dirty="0">
                <a:latin typeface="Times New Roman" panose="02020603050405020304" pitchFamily="18" charset="0"/>
                <a:cs typeface="Times New Roman" panose="02020603050405020304" pitchFamily="18" charset="0"/>
              </a:rPr>
              <a:t>-EM </a:t>
            </a:r>
            <a:r>
              <a:rPr lang="en-US" altLang="zh-TW" sz="2200" dirty="0" smtClean="0">
                <a:latin typeface="Times New Roman" panose="02020603050405020304" pitchFamily="18" charset="0"/>
                <a:cs typeface="Times New Roman" panose="02020603050405020304" pitchFamily="18" charset="0"/>
              </a:rPr>
              <a:t>Images”. (</a:t>
            </a:r>
            <a:r>
              <a:rPr lang="en-US" altLang="zh-TW" sz="2200" dirty="0">
                <a:latin typeface="Times New Roman" panose="02020603050405020304" pitchFamily="18" charset="0"/>
                <a:cs typeface="Times New Roman" panose="02020603050405020304" pitchFamily="18" charset="0"/>
              </a:rPr>
              <a:t>2019). </a:t>
            </a:r>
            <a:r>
              <a:rPr lang="en-US" altLang="zh-TW" sz="2200" dirty="0">
                <a:latin typeface="Times New Roman" panose="02020603050405020304" pitchFamily="18" charset="0"/>
                <a:cs typeface="Times New Roman" panose="02020603050405020304" pitchFamily="18" charset="0"/>
                <a:hlinkClick r:id="rId2"/>
              </a:rPr>
              <a:t>arXiv:1911.09816[</a:t>
            </a:r>
            <a:r>
              <a:rPr lang="en-US" altLang="zh-TW" sz="2200" dirty="0" err="1">
                <a:latin typeface="Times New Roman" panose="02020603050405020304" pitchFamily="18" charset="0"/>
                <a:cs typeface="Times New Roman" panose="02020603050405020304" pitchFamily="18" charset="0"/>
                <a:hlinkClick r:id="rId2"/>
              </a:rPr>
              <a:t>eess.IV</a:t>
            </a:r>
            <a:r>
              <a:rPr lang="en-US" altLang="zh-TW" sz="2200" dirty="0" smtClean="0">
                <a:latin typeface="Times New Roman" panose="02020603050405020304" pitchFamily="18" charset="0"/>
                <a:cs typeface="Times New Roman" panose="02020603050405020304" pitchFamily="18" charset="0"/>
                <a:hlinkClick r:id="rId2"/>
              </a:rPr>
              <a:t>]</a:t>
            </a:r>
            <a:endParaRPr lang="en-US" altLang="zh-TW" sz="2200" dirty="0" smtClean="0">
              <a:latin typeface="Times New Roman" panose="02020603050405020304" pitchFamily="18" charset="0"/>
              <a:cs typeface="Times New Roman" panose="02020603050405020304" pitchFamily="18" charset="0"/>
            </a:endParaRPr>
          </a:p>
          <a:p>
            <a:pPr marL="0" indent="0">
              <a:buNone/>
            </a:pPr>
            <a:r>
              <a:rPr lang="en-US" altLang="zh-TW" sz="2200" dirty="0" smtClean="0">
                <a:latin typeface="Times New Roman" panose="02020603050405020304" pitchFamily="18" charset="0"/>
                <a:cs typeface="Times New Roman" panose="02020603050405020304" pitchFamily="18" charset="0"/>
              </a:rPr>
              <a:t>[2] </a:t>
            </a:r>
            <a:r>
              <a:rPr lang="en-US" altLang="zh-TW" sz="2200" dirty="0">
                <a:latin typeface="Times New Roman" panose="02020603050405020304" pitchFamily="18" charset="0"/>
                <a:cs typeface="Times New Roman" panose="02020603050405020304" pitchFamily="18" charset="0"/>
              </a:rPr>
              <a:t>Chung, S.-C., </a:t>
            </a:r>
            <a:r>
              <a:rPr lang="en-US" altLang="zh-TW" sz="2200" dirty="0" smtClean="0">
                <a:latin typeface="Times New Roman" panose="02020603050405020304" pitchFamily="18" charset="0"/>
                <a:cs typeface="Times New Roman" panose="02020603050405020304" pitchFamily="18" charset="0"/>
              </a:rPr>
              <a:t>Lin, H.-H., </a:t>
            </a:r>
            <a:r>
              <a:rPr lang="en-US" altLang="zh-TW" sz="2200" dirty="0">
                <a:latin typeface="Times New Roman" panose="02020603050405020304" pitchFamily="18" charset="0"/>
                <a:cs typeface="Times New Roman" panose="02020603050405020304" pitchFamily="18" charset="0"/>
              </a:rPr>
              <a:t>W.-H. </a:t>
            </a:r>
            <a:r>
              <a:rPr lang="en-US" altLang="zh-TW" sz="2200" dirty="0" smtClean="0">
                <a:latin typeface="Times New Roman" panose="02020603050405020304" pitchFamily="18" charset="0"/>
                <a:cs typeface="Times New Roman" panose="02020603050405020304" pitchFamily="18" charset="0"/>
              </a:rPr>
              <a:t>and </a:t>
            </a:r>
            <a:r>
              <a:rPr lang="en-US" altLang="zh-TW" sz="2200" dirty="0" err="1">
                <a:latin typeface="Times New Roman" panose="02020603050405020304" pitchFamily="18" charset="0"/>
                <a:cs typeface="Times New Roman" panose="02020603050405020304" pitchFamily="18" charset="0"/>
              </a:rPr>
              <a:t>Tu</a:t>
            </a:r>
            <a:r>
              <a:rPr lang="en-US" altLang="zh-TW" sz="2200" dirty="0">
                <a:latin typeface="Times New Roman" panose="02020603050405020304" pitchFamily="18" charset="0"/>
                <a:cs typeface="Times New Roman" panose="02020603050405020304" pitchFamily="18" charset="0"/>
              </a:rPr>
              <a:t>, I.-P</a:t>
            </a:r>
            <a:r>
              <a:rPr lang="en-US" altLang="zh-TW" sz="2200" dirty="0" smtClean="0">
                <a:latin typeface="Times New Roman" panose="02020603050405020304" pitchFamily="18" charset="0"/>
                <a:cs typeface="Times New Roman" panose="02020603050405020304" pitchFamily="18" charset="0"/>
              </a:rPr>
              <a:t>. “</a:t>
            </a:r>
            <a:r>
              <a:rPr lang="en-US" altLang="zh-TW" sz="2200" dirty="0">
                <a:latin typeface="Times New Roman" panose="02020603050405020304" pitchFamily="18" charset="0"/>
                <a:cs typeface="Times New Roman" panose="02020603050405020304" pitchFamily="18" charset="0"/>
              </a:rPr>
              <a:t>2SDR-Pre: a Fast Pre-processing Tool to </a:t>
            </a:r>
            <a:r>
              <a:rPr lang="en-US" altLang="zh-TW" sz="2200" dirty="0" smtClean="0">
                <a:latin typeface="Times New Roman" panose="02020603050405020304" pitchFamily="18" charset="0"/>
                <a:cs typeface="Times New Roman" panose="02020603050405020304" pitchFamily="18" charset="0"/>
              </a:rPr>
              <a:t>Enhance Performance </a:t>
            </a:r>
            <a:r>
              <a:rPr lang="en-US" altLang="zh-TW" sz="2200" dirty="0">
                <a:latin typeface="Times New Roman" panose="02020603050405020304" pitchFamily="18" charset="0"/>
                <a:cs typeface="Times New Roman" panose="02020603050405020304" pitchFamily="18" charset="0"/>
              </a:rPr>
              <a:t>of 2D Clustering of </a:t>
            </a:r>
            <a:r>
              <a:rPr lang="en-US" altLang="zh-TW" sz="2200" dirty="0" err="1">
                <a:latin typeface="Times New Roman" panose="02020603050405020304" pitchFamily="18" charset="0"/>
                <a:cs typeface="Times New Roman" panose="02020603050405020304" pitchFamily="18" charset="0"/>
              </a:rPr>
              <a:t>Cryo</a:t>
            </a:r>
            <a:r>
              <a:rPr lang="en-US" altLang="zh-TW" sz="2200" dirty="0">
                <a:latin typeface="Times New Roman" panose="02020603050405020304" pitchFamily="18" charset="0"/>
                <a:cs typeface="Times New Roman" panose="02020603050405020304" pitchFamily="18" charset="0"/>
              </a:rPr>
              <a:t>-EM </a:t>
            </a:r>
            <a:r>
              <a:rPr lang="en-US" altLang="zh-TW" sz="2200" dirty="0" smtClean="0">
                <a:latin typeface="Times New Roman" panose="02020603050405020304" pitchFamily="18" charset="0"/>
                <a:cs typeface="Times New Roman" panose="02020603050405020304" pitchFamily="18" charset="0"/>
              </a:rPr>
              <a:t>Images”. </a:t>
            </a:r>
            <a:r>
              <a:rPr lang="en-US" altLang="zh-TW" sz="2200" dirty="0" smtClean="0">
                <a:latin typeface="Times New Roman" panose="02020603050405020304" pitchFamily="18" charset="0"/>
                <a:cs typeface="Times New Roman" panose="02020603050405020304" pitchFamily="18" charset="0"/>
              </a:rPr>
              <a:t>In preparation.</a:t>
            </a:r>
            <a:endParaRPr lang="en-US" altLang="zh-TW" sz="2200" dirty="0" smtClean="0">
              <a:latin typeface="Times New Roman" panose="02020603050405020304" pitchFamily="18" charset="0"/>
              <a:cs typeface="Times New Roman" panose="02020603050405020304" pitchFamily="18" charset="0"/>
            </a:endParaRPr>
          </a:p>
          <a:p>
            <a:pPr marL="0" indent="0">
              <a:buNone/>
            </a:pPr>
            <a:r>
              <a:rPr lang="en-US" altLang="zh-TW" sz="2200" dirty="0" smtClean="0">
                <a:latin typeface="Times New Roman" panose="02020603050405020304" pitchFamily="18" charset="0"/>
                <a:cs typeface="Times New Roman" panose="02020603050405020304" pitchFamily="18" charset="0"/>
              </a:rPr>
              <a:t>[3] Chen, </a:t>
            </a:r>
            <a:r>
              <a:rPr lang="en-US" altLang="zh-TW" sz="2200" dirty="0">
                <a:latin typeface="Times New Roman" panose="02020603050405020304" pitchFamily="18" charset="0"/>
                <a:cs typeface="Times New Roman" panose="02020603050405020304" pitchFamily="18" charset="0"/>
              </a:rPr>
              <a:t>T.-</a:t>
            </a:r>
            <a:r>
              <a:rPr lang="en-US" altLang="zh-TW" sz="2200" dirty="0" smtClean="0">
                <a:latin typeface="Times New Roman" panose="02020603050405020304" pitchFamily="18" charset="0"/>
                <a:cs typeface="Times New Roman" panose="02020603050405020304" pitchFamily="18" charset="0"/>
              </a:rPr>
              <a:t>L., Hsieh, </a:t>
            </a:r>
            <a:r>
              <a:rPr lang="en-US" altLang="zh-TW" sz="2200" dirty="0">
                <a:latin typeface="Times New Roman" panose="02020603050405020304" pitchFamily="18" charset="0"/>
                <a:cs typeface="Times New Roman" panose="02020603050405020304" pitchFamily="18" charset="0"/>
              </a:rPr>
              <a:t>D.-N</a:t>
            </a:r>
            <a:r>
              <a:rPr lang="en-US" altLang="zh-TW" sz="2200" dirty="0" smtClean="0">
                <a:latin typeface="Times New Roman" panose="02020603050405020304" pitchFamily="18" charset="0"/>
                <a:cs typeface="Times New Roman" panose="02020603050405020304" pitchFamily="18" charset="0"/>
              </a:rPr>
              <a:t>., Hung </a:t>
            </a:r>
            <a:r>
              <a:rPr lang="en-US" altLang="zh-TW" sz="2200" dirty="0">
                <a:latin typeface="Times New Roman" panose="02020603050405020304" pitchFamily="18" charset="0"/>
                <a:cs typeface="Times New Roman" panose="02020603050405020304" pitchFamily="18" charset="0"/>
              </a:rPr>
              <a:t>H</a:t>
            </a:r>
            <a:r>
              <a:rPr lang="en-US" altLang="zh-TW" sz="2200" dirty="0" smtClean="0">
                <a:latin typeface="Times New Roman" panose="02020603050405020304" pitchFamily="18" charset="0"/>
                <a:cs typeface="Times New Roman" panose="02020603050405020304" pitchFamily="18" charset="0"/>
              </a:rPr>
              <a:t>., </a:t>
            </a:r>
            <a:r>
              <a:rPr lang="en-US" altLang="zh-TW" sz="2200" dirty="0" err="1" smtClean="0">
                <a:latin typeface="Times New Roman" panose="02020603050405020304" pitchFamily="18" charset="0"/>
                <a:cs typeface="Times New Roman" panose="02020603050405020304" pitchFamily="18" charset="0"/>
              </a:rPr>
              <a:t>Tu</a:t>
            </a:r>
            <a:r>
              <a:rPr lang="en-US" altLang="zh-TW" sz="2200" dirty="0" smtClean="0">
                <a:latin typeface="Times New Roman" panose="02020603050405020304" pitchFamily="18" charset="0"/>
                <a:cs typeface="Times New Roman" panose="02020603050405020304" pitchFamily="18" charset="0"/>
              </a:rPr>
              <a:t>, </a:t>
            </a:r>
            <a:r>
              <a:rPr lang="en-US" altLang="zh-TW" sz="2200" dirty="0">
                <a:latin typeface="Times New Roman" panose="02020603050405020304" pitchFamily="18" charset="0"/>
                <a:cs typeface="Times New Roman" panose="02020603050405020304" pitchFamily="18" charset="0"/>
              </a:rPr>
              <a:t>I-P.</a:t>
            </a:r>
            <a:r>
              <a:rPr lang="en-US" altLang="zh-TW" sz="2200" dirty="0" smtClean="0">
                <a:latin typeface="Times New Roman" panose="02020603050405020304" pitchFamily="18" charset="0"/>
                <a:cs typeface="Times New Roman" panose="02020603050405020304" pitchFamily="18" charset="0"/>
              </a:rPr>
              <a:t>, Wu, </a:t>
            </a:r>
            <a:r>
              <a:rPr lang="en-US" altLang="zh-TW" sz="2200" dirty="0">
                <a:latin typeface="Times New Roman" panose="02020603050405020304" pitchFamily="18" charset="0"/>
                <a:cs typeface="Times New Roman" panose="02020603050405020304" pitchFamily="18" charset="0"/>
              </a:rPr>
              <a:t>P.-S</a:t>
            </a:r>
            <a:r>
              <a:rPr lang="en-US" altLang="zh-TW" sz="2200" dirty="0" smtClean="0">
                <a:latin typeface="Times New Roman" panose="02020603050405020304" pitchFamily="18" charset="0"/>
                <a:cs typeface="Times New Roman" panose="02020603050405020304" pitchFamily="18" charset="0"/>
              </a:rPr>
              <a:t>., Wu</a:t>
            </a:r>
            <a:r>
              <a:rPr lang="en-US" altLang="zh-TW" sz="2200" dirty="0">
                <a:latin typeface="Times New Roman" panose="02020603050405020304" pitchFamily="18" charset="0"/>
                <a:cs typeface="Times New Roman" panose="02020603050405020304" pitchFamily="18" charset="0"/>
              </a:rPr>
              <a:t>, Y.-</a:t>
            </a:r>
            <a:r>
              <a:rPr lang="en-US" altLang="zh-TW" sz="2200" dirty="0" smtClean="0">
                <a:latin typeface="Times New Roman" panose="02020603050405020304" pitchFamily="18" charset="0"/>
                <a:cs typeface="Times New Roman" panose="02020603050405020304" pitchFamily="18" charset="0"/>
              </a:rPr>
              <a:t>M., Chang, W</a:t>
            </a:r>
            <a:r>
              <a:rPr lang="en-US" altLang="zh-TW" sz="2200" dirty="0">
                <a:latin typeface="Times New Roman" panose="02020603050405020304" pitchFamily="18" charset="0"/>
                <a:cs typeface="Times New Roman" panose="02020603050405020304" pitchFamily="18" charset="0"/>
              </a:rPr>
              <a:t>.-</a:t>
            </a:r>
            <a:r>
              <a:rPr lang="en-US" altLang="zh-TW" sz="2200" dirty="0" smtClean="0">
                <a:latin typeface="Times New Roman" panose="02020603050405020304" pitchFamily="18" charset="0"/>
                <a:cs typeface="Times New Roman" panose="02020603050405020304" pitchFamily="18" charset="0"/>
              </a:rPr>
              <a:t>H. and Huang, </a:t>
            </a:r>
            <a:r>
              <a:rPr lang="en-US" altLang="zh-TW" sz="2200" dirty="0">
                <a:latin typeface="Times New Roman" panose="02020603050405020304" pitchFamily="18" charset="0"/>
                <a:cs typeface="Times New Roman" panose="02020603050405020304" pitchFamily="18" charset="0"/>
              </a:rPr>
              <a:t>S.-Y</a:t>
            </a:r>
            <a:r>
              <a:rPr lang="en-US" altLang="zh-TW" sz="2200" dirty="0" smtClean="0">
                <a:latin typeface="Times New Roman" panose="02020603050405020304" pitchFamily="18" charset="0"/>
                <a:cs typeface="Times New Roman" panose="02020603050405020304" pitchFamily="18" charset="0"/>
              </a:rPr>
              <a:t>. (</a:t>
            </a:r>
            <a:r>
              <a:rPr lang="en-US" altLang="zh-TW" sz="2200" dirty="0">
                <a:latin typeface="Times New Roman" panose="02020603050405020304" pitchFamily="18" charset="0"/>
                <a:cs typeface="Times New Roman" panose="02020603050405020304" pitchFamily="18" charset="0"/>
              </a:rPr>
              <a:t>2014). “</a:t>
            </a:r>
            <a:r>
              <a:rPr lang="el-GR" altLang="zh-TW" sz="2200" dirty="0">
                <a:latin typeface="Times New Roman" panose="02020603050405020304" pitchFamily="18" charset="0"/>
                <a:cs typeface="Times New Roman" panose="02020603050405020304" pitchFamily="18" charset="0"/>
                <a:hlinkClick r:id="rId3"/>
              </a:rPr>
              <a:t>γ-</a:t>
            </a:r>
            <a:r>
              <a:rPr lang="en-US" altLang="zh-TW" sz="2200" dirty="0">
                <a:latin typeface="Times New Roman" panose="02020603050405020304" pitchFamily="18" charset="0"/>
                <a:cs typeface="Times New Roman" panose="02020603050405020304" pitchFamily="18" charset="0"/>
                <a:hlinkClick r:id="rId3"/>
              </a:rPr>
              <a:t>SUP: a clustering algorithm for </a:t>
            </a:r>
            <a:r>
              <a:rPr lang="en-US" altLang="zh-TW" sz="2200" dirty="0" err="1">
                <a:latin typeface="Times New Roman" panose="02020603050405020304" pitchFamily="18" charset="0"/>
                <a:cs typeface="Times New Roman" panose="02020603050405020304" pitchFamily="18" charset="0"/>
                <a:hlinkClick r:id="rId3"/>
              </a:rPr>
              <a:t>cryo</a:t>
            </a:r>
            <a:r>
              <a:rPr lang="en-US" altLang="zh-TW" sz="2200" dirty="0">
                <a:latin typeface="Times New Roman" panose="02020603050405020304" pitchFamily="18" charset="0"/>
                <a:cs typeface="Times New Roman" panose="02020603050405020304" pitchFamily="18" charset="0"/>
                <a:hlinkClick r:id="rId3"/>
              </a:rPr>
              <a:t>-electron microscopy images of asymmetric particles</a:t>
            </a:r>
            <a:r>
              <a:rPr lang="en-US" altLang="zh-TW" sz="2200" dirty="0">
                <a:latin typeface="Times New Roman" panose="02020603050405020304" pitchFamily="18" charset="0"/>
                <a:cs typeface="Times New Roman" panose="02020603050405020304" pitchFamily="18" charset="0"/>
              </a:rPr>
              <a:t>,” </a:t>
            </a:r>
            <a:r>
              <a:rPr lang="en-US" altLang="zh-TW" sz="2200" i="1" dirty="0">
                <a:latin typeface="Times New Roman" panose="02020603050405020304" pitchFamily="18" charset="0"/>
                <a:cs typeface="Times New Roman" panose="02020603050405020304" pitchFamily="18" charset="0"/>
              </a:rPr>
              <a:t>Annals of Applied Statistics,</a:t>
            </a:r>
            <a:r>
              <a:rPr lang="en-US" altLang="zh-TW" sz="2200" dirty="0">
                <a:latin typeface="Times New Roman" panose="02020603050405020304" pitchFamily="18" charset="0"/>
                <a:cs typeface="Times New Roman" panose="02020603050405020304" pitchFamily="18" charset="0"/>
              </a:rPr>
              <a:t> 8(1): 259-285</a:t>
            </a:r>
            <a:r>
              <a:rPr lang="en-US" altLang="zh-TW" sz="2200" dirty="0" smtClean="0">
                <a:latin typeface="Times New Roman" panose="02020603050405020304" pitchFamily="18" charset="0"/>
                <a:cs typeface="Times New Roman" panose="02020603050405020304" pitchFamily="18" charset="0"/>
              </a:rPr>
              <a:t>.</a:t>
            </a:r>
          </a:p>
          <a:p>
            <a:pPr marL="0" indent="0">
              <a:buNone/>
            </a:pPr>
            <a:r>
              <a:rPr lang="en-US" altLang="zh-TW" sz="2200" dirty="0" smtClean="0">
                <a:latin typeface="Times New Roman" panose="02020603050405020304" pitchFamily="18" charset="0"/>
                <a:cs typeface="Times New Roman" panose="02020603050405020304" pitchFamily="18" charset="0"/>
              </a:rPr>
              <a:t>[4] </a:t>
            </a:r>
            <a:r>
              <a:rPr lang="en-US" altLang="zh-TW" sz="2200" dirty="0" err="1" smtClean="0">
                <a:latin typeface="Times New Roman" panose="02020603050405020304" pitchFamily="18" charset="0"/>
                <a:cs typeface="Times New Roman" panose="02020603050405020304" pitchFamily="18" charset="0"/>
              </a:rPr>
              <a:t>Scipion</a:t>
            </a:r>
            <a:r>
              <a:rPr lang="en-US" altLang="zh-TW" sz="2200" dirty="0" smtClean="0">
                <a:latin typeface="Times New Roman" panose="02020603050405020304" pitchFamily="18" charset="0"/>
                <a:cs typeface="Times New Roman" panose="02020603050405020304" pitchFamily="18" charset="0"/>
              </a:rPr>
              <a:t> 2.0, </a:t>
            </a:r>
            <a:r>
              <a:rPr lang="en-US" altLang="zh-TW" sz="2200" dirty="0">
                <a:latin typeface="Times New Roman" panose="02020603050405020304" pitchFamily="18" charset="0"/>
                <a:cs typeface="Times New Roman" panose="02020603050405020304" pitchFamily="18" charset="0"/>
                <a:hlinkClick r:id="rId4"/>
              </a:rPr>
              <a:t>http://scipion.i2pc.es</a:t>
            </a:r>
            <a:r>
              <a:rPr lang="en-US" altLang="zh-TW" sz="2200" dirty="0" smtClean="0">
                <a:latin typeface="Times New Roman" panose="02020603050405020304" pitchFamily="18" charset="0"/>
                <a:cs typeface="Times New Roman" panose="02020603050405020304" pitchFamily="18" charset="0"/>
                <a:hlinkClick r:id="rId4"/>
              </a:rPr>
              <a:t>/</a:t>
            </a:r>
            <a:endParaRPr lang="en-US" altLang="zh-TW" sz="2200" dirty="0" smtClean="0">
              <a:latin typeface="Times New Roman" panose="02020603050405020304" pitchFamily="18" charset="0"/>
              <a:cs typeface="Times New Roman" panose="02020603050405020304" pitchFamily="18" charset="0"/>
            </a:endParaRPr>
          </a:p>
          <a:p>
            <a:pPr marL="0" indent="0">
              <a:buNone/>
            </a:pPr>
            <a:r>
              <a:rPr lang="en-US" altLang="zh-TW" sz="2200" dirty="0" smtClean="0">
                <a:latin typeface="Times New Roman" panose="02020603050405020304" pitchFamily="18" charset="0"/>
                <a:cs typeface="Times New Roman" panose="02020603050405020304" pitchFamily="18" charset="0"/>
              </a:rPr>
              <a:t>[5] </a:t>
            </a:r>
            <a:r>
              <a:rPr lang="en-US" altLang="zh-TW" sz="2200" dirty="0">
                <a:latin typeface="Times New Roman" panose="02020603050405020304" pitchFamily="18" charset="0"/>
                <a:cs typeface="Times New Roman" panose="02020603050405020304" pitchFamily="18" charset="0"/>
              </a:rPr>
              <a:t>A curated list </a:t>
            </a:r>
            <a:r>
              <a:rPr lang="en-US" altLang="zh-TW" sz="2200" dirty="0" smtClean="0">
                <a:latin typeface="Times New Roman" panose="02020603050405020304" pitchFamily="18" charset="0"/>
                <a:cs typeface="Times New Roman" panose="02020603050405020304" pitchFamily="18" charset="0"/>
              </a:rPr>
              <a:t>of 3DEM resource, </a:t>
            </a:r>
            <a:r>
              <a:rPr lang="en-US" altLang="zh-TW" sz="2200" dirty="0">
                <a:hlinkClick r:id="rId5"/>
              </a:rPr>
              <a:t>http://</a:t>
            </a:r>
            <a:r>
              <a:rPr lang="en-US" altLang="zh-TW" sz="2200" dirty="0" smtClean="0">
                <a:hlinkClick r:id="rId5"/>
              </a:rPr>
              <a:t>3demmethods.i2pc.es/index.php/Main_Page</a:t>
            </a:r>
            <a:endParaRPr lang="en-US" altLang="zh-TW" sz="2200" dirty="0" smtClean="0"/>
          </a:p>
          <a:p>
            <a:pPr marL="0" indent="0">
              <a:buNone/>
            </a:pPr>
            <a:r>
              <a:rPr lang="en-US" altLang="zh-TW" sz="2200" dirty="0" smtClean="0">
                <a:latin typeface="Times New Roman" panose="02020603050405020304" pitchFamily="18" charset="0"/>
                <a:cs typeface="Times New Roman" panose="02020603050405020304" pitchFamily="18" charset="0"/>
              </a:rPr>
              <a:t>[6] A comprehensive list of 3DEM software, </a:t>
            </a:r>
            <a:r>
              <a:rPr lang="en-US" altLang="zh-TW" sz="2200" dirty="0">
                <a:hlinkClick r:id="rId6"/>
              </a:rPr>
              <a:t>http://3dem.ucsd.edu/software.shtm</a:t>
            </a:r>
            <a:endParaRPr lang="en-US" altLang="zh-TW" sz="2200" dirty="0">
              <a:latin typeface="Times New Roman" panose="02020603050405020304" pitchFamily="18" charset="0"/>
              <a:cs typeface="Times New Roman" panose="02020603050405020304" pitchFamily="18" charset="0"/>
            </a:endParaRPr>
          </a:p>
          <a:p>
            <a:pPr marL="0" indent="0">
              <a:buNone/>
            </a:pPr>
            <a:endParaRPr lang="en-US" altLang="zh-TW" sz="2200" baseline="30000" dirty="0">
              <a:latin typeface="Times New Roman" panose="02020603050405020304" pitchFamily="18" charset="0"/>
              <a:cs typeface="Times New Roman" panose="02020603050405020304" pitchFamily="18" charset="0"/>
            </a:endParaRPr>
          </a:p>
          <a:p>
            <a:endParaRPr lang="zh-TW" altLang="en-US" sz="22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48</a:t>
            </a:fld>
            <a:endParaRPr lang="zh-TW" altLang="en-US" dirty="0"/>
          </a:p>
        </p:txBody>
      </p:sp>
    </p:spTree>
    <p:extLst>
      <p:ext uri="{BB962C8B-B14F-4D97-AF65-F5344CB8AC3E}">
        <p14:creationId xmlns:p14="http://schemas.microsoft.com/office/powerpoint/2010/main" val="14039549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a:xfrm>
            <a:off x="609600" y="3140968"/>
            <a:ext cx="10972800" cy="792088"/>
          </a:xfrm>
        </p:spPr>
        <p:txBody>
          <a:bodyPr/>
          <a:lstStyle/>
          <a:p>
            <a:pPr marL="0" indent="0" algn="ctr">
              <a:buNone/>
            </a:pPr>
            <a:r>
              <a:rPr lang="en-US" altLang="zh-TW" sz="4600" dirty="0" smtClean="0">
                <a:latin typeface="Times New Roman" panose="02020603050405020304" pitchFamily="18" charset="0"/>
                <a:cs typeface="Times New Roman" panose="02020603050405020304" pitchFamily="18" charset="0"/>
              </a:rPr>
              <a:t>Thanks for your listening!</a:t>
            </a:r>
            <a:endParaRPr lang="zh-TW" altLang="en-US" sz="46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49</a:t>
            </a:fld>
            <a:endParaRPr lang="zh-TW" altLang="en-US" dirty="0"/>
          </a:p>
        </p:txBody>
      </p:sp>
      <p:sp>
        <p:nvSpPr>
          <p:cNvPr id="6" name="橢圓 5"/>
          <p:cNvSpPr/>
          <p:nvPr/>
        </p:nvSpPr>
        <p:spPr>
          <a:xfrm>
            <a:off x="2963652" y="1628800"/>
            <a:ext cx="6264696" cy="4104456"/>
          </a:xfrm>
          <a:prstGeom prst="ellipse">
            <a:avLst/>
          </a:prstGeom>
          <a:blipFill dpi="0" rotWithShape="1">
            <a:blip r:embed="rId2">
              <a:alphaModFix amt="22000"/>
            </a:blip>
            <a:srcRect/>
            <a:stretch>
              <a:fillRect/>
            </a:stretch>
          </a:blipFill>
          <a:ln>
            <a:noFill/>
          </a:ln>
          <a:effectLst>
            <a:outerShdw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58562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ASCEP</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5</a:t>
            </a:fld>
            <a:endParaRPr lang="zh-TW" altLang="en-US"/>
          </a:p>
        </p:txBody>
      </p:sp>
    </p:spTree>
    <p:extLst>
      <p:ext uri="{BB962C8B-B14F-4D97-AF65-F5344CB8AC3E}">
        <p14:creationId xmlns:p14="http://schemas.microsoft.com/office/powerpoint/2010/main" val="34092638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Appendix</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7A2454C-91E5-41D3-888B-2251DD37D6CE}" type="slidenum">
              <a:rPr lang="zh-TW" altLang="en-US" smtClean="0"/>
              <a:pPr>
                <a:defRPr/>
              </a:pPr>
              <a:t>50</a:t>
            </a:fld>
            <a:endParaRPr lang="zh-TW" altLang="en-US"/>
          </a:p>
        </p:txBody>
      </p:sp>
    </p:spTree>
    <p:extLst>
      <p:ext uri="{BB962C8B-B14F-4D97-AF65-F5344CB8AC3E}">
        <p14:creationId xmlns:p14="http://schemas.microsoft.com/office/powerpoint/2010/main" val="1866518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Core - </a:t>
            </a:r>
            <a:r>
              <a:rPr lang="en-US" altLang="zh-TW" dirty="0">
                <a:latin typeface="Times New Roman" panose="02020603050405020304" pitchFamily="18" charset="0"/>
                <a:cs typeface="Times New Roman" panose="02020603050405020304" pitchFamily="18" charset="0"/>
              </a:rPr>
              <a:t>weak phase object approximation</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534907" y="1143000"/>
                <a:ext cx="10972800" cy="4937760"/>
              </a:xfrm>
            </p:spPr>
            <p:txBody>
              <a:bodyPr/>
              <a:lstStyle/>
              <a:p>
                <a:pPr marL="273050" lvl="1">
                  <a:spcBef>
                    <a:spcPts val="600"/>
                  </a:spcBef>
                  <a:buClr>
                    <a:schemeClr val="accent1"/>
                  </a:buClr>
                </a:pPr>
                <a:r>
                  <a:rPr lang="en-US" altLang="zh-TW" sz="2600" dirty="0" smtClean="0">
                    <a:solidFill>
                      <a:schemeClr val="tx1"/>
                    </a:solidFill>
                    <a:latin typeface="Times New Roman" panose="02020603050405020304" pitchFamily="18" charset="0"/>
                    <a:cs typeface="Times New Roman" panose="02020603050405020304" pitchFamily="18" charset="0"/>
                  </a:rPr>
                  <a:t>Leads </a:t>
                </a:r>
                <a:r>
                  <a:rPr lang="en-US" altLang="zh-TW" sz="2600" dirty="0">
                    <a:solidFill>
                      <a:schemeClr val="tx1"/>
                    </a:solidFill>
                    <a:latin typeface="Times New Roman" panose="02020603050405020304" pitchFamily="18" charset="0"/>
                    <a:cs typeface="Times New Roman" panose="02020603050405020304" pitchFamily="18" charset="0"/>
                  </a:rPr>
                  <a:t>to a linear image formation model in Fourier </a:t>
                </a:r>
                <a:r>
                  <a:rPr lang="en-US" altLang="zh-TW" sz="2600" dirty="0" smtClean="0">
                    <a:solidFill>
                      <a:schemeClr val="tx1"/>
                    </a:solidFill>
                    <a:latin typeface="Times New Roman" panose="02020603050405020304" pitchFamily="18" charset="0"/>
                    <a:cs typeface="Times New Roman" panose="02020603050405020304" pitchFamily="18" charset="0"/>
                  </a:rPr>
                  <a:t>space </a:t>
                </a:r>
              </a:p>
              <a:p>
                <a:pPr marL="0" lvl="1" indent="0">
                  <a:spcBef>
                    <a:spcPts val="600"/>
                  </a:spcBef>
                  <a:buClr>
                    <a:schemeClr val="accent1"/>
                  </a:buClr>
                  <a:buNone/>
                </a:pPr>
                <a:r>
                  <a:rPr lang="en-US" altLang="zh-TW" sz="2600"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600" b="0" i="1" smtClean="0">
                        <a:solidFill>
                          <a:schemeClr val="tx1"/>
                        </a:solidFill>
                        <a:latin typeface="Cambria Math" panose="02040503050406030204" pitchFamily="18" charset="0"/>
                        <a:cs typeface="Times New Roman" panose="02020603050405020304" pitchFamily="18" charset="0"/>
                      </a:rPr>
                      <m:t>𝑖</m:t>
                    </m:r>
                  </m:oMath>
                </a14:m>
                <a:r>
                  <a:rPr lang="en-US" altLang="zh-TW" sz="2600" dirty="0" smtClean="0">
                    <a:solidFill>
                      <a:schemeClr val="tx1"/>
                    </a:solidFill>
                    <a:latin typeface="Times New Roman" panose="02020603050405020304" pitchFamily="18" charset="0"/>
                    <a:cs typeface="Times New Roman" panose="02020603050405020304" pitchFamily="18" charset="0"/>
                  </a:rPr>
                  <a:t> is image number, </a:t>
                </a:r>
                <a14:m>
                  <m:oMath xmlns:m="http://schemas.openxmlformats.org/officeDocument/2006/math">
                    <m:r>
                      <a:rPr lang="en-US" altLang="zh-TW" sz="2600" b="0" i="1" smtClean="0">
                        <a:solidFill>
                          <a:schemeClr val="tx1"/>
                        </a:solidFill>
                        <a:latin typeface="Cambria Math" panose="02040503050406030204" pitchFamily="18" charset="0"/>
                        <a:cs typeface="Times New Roman" panose="02020603050405020304" pitchFamily="18" charset="0"/>
                      </a:rPr>
                      <m:t>𝑙</m:t>
                    </m:r>
                  </m:oMath>
                </a14:m>
                <a:r>
                  <a:rPr lang="en-US" altLang="zh-TW" sz="2600" dirty="0" smtClean="0">
                    <a:solidFill>
                      <a:schemeClr val="tx1"/>
                    </a:solidFill>
                    <a:latin typeface="Times New Roman" panose="02020603050405020304" pitchFamily="18" charset="0"/>
                    <a:cs typeface="Times New Roman" panose="02020603050405020304" pitchFamily="18" charset="0"/>
                  </a:rPr>
                  <a:t> and j is </a:t>
                </a:r>
                <a:r>
                  <a:rPr lang="en-US" altLang="zh-TW" sz="2600" dirty="0">
                    <a:solidFill>
                      <a:schemeClr val="tx1"/>
                    </a:solidFill>
                    <a:latin typeface="Times New Roman" panose="02020603050405020304" pitchFamily="18" charset="0"/>
                    <a:cs typeface="Times New Roman" panose="02020603050405020304" pitchFamily="18" charset="0"/>
                  </a:rPr>
                  <a:t>F</a:t>
                </a:r>
                <a:r>
                  <a:rPr lang="en-US" altLang="zh-TW" sz="2600" dirty="0" smtClean="0">
                    <a:solidFill>
                      <a:schemeClr val="tx1"/>
                    </a:solidFill>
                    <a:latin typeface="Times New Roman" panose="02020603050405020304" pitchFamily="18" charset="0"/>
                    <a:cs typeface="Times New Roman" panose="02020603050405020304" pitchFamily="18" charset="0"/>
                  </a:rPr>
                  <a:t>ourier index)</a:t>
                </a:r>
                <a:endParaRPr lang="en-US" altLang="zh-TW" sz="2600" dirty="0">
                  <a:solidFill>
                    <a:schemeClr val="tx1"/>
                  </a:solidFill>
                  <a:latin typeface="Times New Roman" panose="02020603050405020304" pitchFamily="18" charset="0"/>
                  <a:cs typeface="Times New Roman" panose="02020603050405020304" pitchFamily="18" charset="0"/>
                </a:endParaRPr>
              </a:p>
              <a:p>
                <a:pPr marL="273050" lvl="1">
                  <a:spcBef>
                    <a:spcPts val="600"/>
                  </a:spcBef>
                  <a:buClr>
                    <a:schemeClr val="accent1"/>
                  </a:buClr>
                </a:pPr>
                <a:endParaRPr lang="en-US" altLang="zh-TW" sz="2600" dirty="0">
                  <a:latin typeface="Times New Roman" panose="02020603050405020304" pitchFamily="18" charset="0"/>
                  <a:cs typeface="Times New Roman" panose="02020603050405020304" pitchFamily="18" charset="0"/>
                </a:endParaRPr>
              </a:p>
              <a:p>
                <a:pPr marL="273050" lvl="1">
                  <a:spcBef>
                    <a:spcPts val="600"/>
                  </a:spcBef>
                  <a:buClr>
                    <a:schemeClr val="accent1"/>
                  </a:buClr>
                </a:pPr>
                <a:endParaRPr lang="en-US" altLang="zh-TW" sz="2600" dirty="0" smtClean="0">
                  <a:latin typeface="Times New Roman" panose="02020603050405020304" pitchFamily="18" charset="0"/>
                  <a:cs typeface="Times New Roman" panose="02020603050405020304" pitchFamily="18" charset="0"/>
                </a:endParaRPr>
              </a:p>
              <a:p>
                <a:pPr marL="547687" lvl="2">
                  <a:spcBef>
                    <a:spcPts val="600"/>
                  </a:spcBef>
                  <a:buClr>
                    <a:schemeClr val="accent1"/>
                  </a:buClr>
                </a:pPr>
                <a:endParaRPr lang="en-US" altLang="zh-TW" sz="2600" dirty="0" smtClean="0">
                  <a:latin typeface="Times New Roman" panose="02020603050405020304" pitchFamily="18" charset="0"/>
                  <a:cs typeface="Times New Roman" panose="02020603050405020304" pitchFamily="18" charset="0"/>
                </a:endParaRPr>
              </a:p>
              <a:p>
                <a:pPr marL="273050" lvl="1">
                  <a:spcBef>
                    <a:spcPts val="600"/>
                  </a:spcBef>
                  <a:buClr>
                    <a:schemeClr val="accent1"/>
                  </a:buClr>
                </a:pPr>
                <a:endParaRPr lang="en-US" altLang="zh-TW" sz="2600" dirty="0" smtClean="0">
                  <a:latin typeface="Times New Roman" panose="02020603050405020304" pitchFamily="18" charset="0"/>
                  <a:cs typeface="Times New Roman" panose="02020603050405020304" pitchFamily="18" charset="0"/>
                </a:endParaRPr>
              </a:p>
              <a:p>
                <a:pPr marL="273050" lvl="1">
                  <a:spcBef>
                    <a:spcPts val="600"/>
                  </a:spcBef>
                  <a:buClr>
                    <a:schemeClr val="accent1"/>
                  </a:buClr>
                </a:pPr>
                <a:endParaRPr lang="en-US" altLang="zh-TW" sz="2600" dirty="0" smtClean="0">
                  <a:latin typeface="Times New Roman" panose="02020603050405020304" pitchFamily="18" charset="0"/>
                  <a:cs typeface="Times New Roman" panose="02020603050405020304" pitchFamily="18" charset="0"/>
                </a:endParaRPr>
              </a:p>
              <a:p>
                <a:pPr marL="0" indent="-274638"/>
                <a:endParaRPr lang="en-US" altLang="zh-TW" dirty="0">
                  <a:latin typeface="Times New Roman" panose="02020603050405020304" pitchFamily="18" charset="0"/>
                  <a:cs typeface="Times New Roman" panose="02020603050405020304" pitchFamily="18" charset="0"/>
                </a:endParaRPr>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534907" y="1143000"/>
                <a:ext cx="10972800" cy="4937760"/>
              </a:xfrm>
              <a:blipFill>
                <a:blip r:embed="rId3"/>
                <a:stretch>
                  <a:fillRect l="-1000" t="-1235"/>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51</a:t>
            </a:fld>
            <a:endParaRPr lang="zh-TW" altLang="en-US" dirty="0"/>
          </a:p>
        </p:txBody>
      </p:sp>
      <p:pic>
        <p:nvPicPr>
          <p:cNvPr id="5" name="圖片 4"/>
          <p:cNvPicPr>
            <a:picLocks noChangeAspect="1"/>
          </p:cNvPicPr>
          <p:nvPr/>
        </p:nvPicPr>
        <p:blipFill>
          <a:blip r:embed="rId4"/>
          <a:stretch>
            <a:fillRect/>
          </a:stretch>
        </p:blipFill>
        <p:spPr>
          <a:xfrm>
            <a:off x="3791744" y="2243093"/>
            <a:ext cx="3787404" cy="1175400"/>
          </a:xfrm>
          <a:prstGeom prst="rect">
            <a:avLst/>
          </a:prstGeom>
        </p:spPr>
      </p:pic>
      <p:sp>
        <p:nvSpPr>
          <p:cNvPr id="7" name="矩形 6"/>
          <p:cNvSpPr/>
          <p:nvPr/>
        </p:nvSpPr>
        <p:spPr>
          <a:xfrm>
            <a:off x="3799239" y="2530409"/>
            <a:ext cx="595108" cy="52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7064557" y="2519226"/>
            <a:ext cx="514591" cy="51248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419503" y="2529358"/>
            <a:ext cx="404816" cy="51248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cxnSp>
        <p:nvCxnSpPr>
          <p:cNvPr id="11" name="直線單箭頭接點 10"/>
          <p:cNvCxnSpPr/>
          <p:nvPr/>
        </p:nvCxnSpPr>
        <p:spPr>
          <a:xfrm flipH="1" flipV="1">
            <a:off x="3359697" y="2460322"/>
            <a:ext cx="407089" cy="152103"/>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4" name="文字方塊 13"/>
          <p:cNvSpPr txBox="1"/>
          <p:nvPr/>
        </p:nvSpPr>
        <p:spPr>
          <a:xfrm>
            <a:off x="1672138" y="2166893"/>
            <a:ext cx="3142229" cy="369332"/>
          </a:xfrm>
          <a:prstGeom prst="rect">
            <a:avLst/>
          </a:prstGeom>
          <a:noFill/>
        </p:spPr>
        <p:txBody>
          <a:bodyPr wrap="squar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2D particle image</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5" name="文字方塊 14"/>
          <p:cNvSpPr txBox="1"/>
          <p:nvPr/>
        </p:nvSpPr>
        <p:spPr>
          <a:xfrm>
            <a:off x="7041931" y="1956802"/>
            <a:ext cx="3142229" cy="369332"/>
          </a:xfrm>
          <a:prstGeom prst="rect">
            <a:avLst/>
          </a:prstGeom>
          <a:noFill/>
        </p:spPr>
        <p:txBody>
          <a:bodyPr wrap="square" rtlCol="0">
            <a:spAutoFit/>
          </a:bodyPr>
          <a:lstStyle/>
          <a:p>
            <a:r>
              <a:rPr lang="en-US" altLang="zh-TW" dirty="0" smtClean="0">
                <a:solidFill>
                  <a:srgbClr val="0070C0"/>
                </a:solidFill>
                <a:latin typeface="Times New Roman" panose="02020603050405020304" pitchFamily="18" charset="0"/>
                <a:cs typeface="Times New Roman" panose="02020603050405020304" pitchFamily="18" charset="0"/>
              </a:rPr>
              <a:t>3D structure</a:t>
            </a:r>
            <a:endParaRPr lang="zh-TW" altLang="en-US" dirty="0">
              <a:solidFill>
                <a:srgbClr val="0070C0"/>
              </a:solidFill>
              <a:latin typeface="Times New Roman" panose="02020603050405020304" pitchFamily="18" charset="0"/>
              <a:cs typeface="Times New Roman" panose="02020603050405020304" pitchFamily="18" charset="0"/>
            </a:endParaRPr>
          </a:p>
        </p:txBody>
      </p:sp>
      <p:cxnSp>
        <p:nvCxnSpPr>
          <p:cNvPr id="16" name="直線單箭頭接點 15"/>
          <p:cNvCxnSpPr>
            <a:stCxn id="10" idx="0"/>
          </p:cNvCxnSpPr>
          <p:nvPr/>
        </p:nvCxnSpPr>
        <p:spPr>
          <a:xfrm flipV="1">
            <a:off x="6621911" y="2313333"/>
            <a:ext cx="749452" cy="216025"/>
          </a:xfrm>
          <a:prstGeom prst="straightConnector1">
            <a:avLst/>
          </a:prstGeom>
          <a:ln w="19050">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線單箭頭接點 18"/>
          <p:cNvCxnSpPr/>
          <p:nvPr/>
        </p:nvCxnSpPr>
        <p:spPr>
          <a:xfrm>
            <a:off x="7613800" y="2810912"/>
            <a:ext cx="697186" cy="129699"/>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21" name="文字方塊 20"/>
          <p:cNvSpPr txBox="1"/>
          <p:nvPr/>
        </p:nvSpPr>
        <p:spPr>
          <a:xfrm>
            <a:off x="8345638" y="2653159"/>
            <a:ext cx="3142229" cy="646331"/>
          </a:xfrm>
          <a:prstGeom prst="rect">
            <a:avLst/>
          </a:prstGeom>
          <a:noFill/>
        </p:spPr>
        <p:txBody>
          <a:bodyPr wrap="squar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Independent, Gaussian distributed noise</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7" name="矩形 16"/>
          <p:cNvSpPr/>
          <p:nvPr/>
        </p:nvSpPr>
        <p:spPr>
          <a:xfrm>
            <a:off x="6021307" y="2489983"/>
            <a:ext cx="398196" cy="54519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C000"/>
              </a:solidFill>
            </a:endParaRPr>
          </a:p>
        </p:txBody>
      </p:sp>
      <p:cxnSp>
        <p:nvCxnSpPr>
          <p:cNvPr id="18" name="直線單箭頭接點 17"/>
          <p:cNvCxnSpPr>
            <a:stCxn id="17" idx="2"/>
          </p:cNvCxnSpPr>
          <p:nvPr/>
        </p:nvCxnSpPr>
        <p:spPr>
          <a:xfrm>
            <a:off x="6220405" y="3035181"/>
            <a:ext cx="0" cy="479934"/>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0" name="文字方塊 19"/>
          <p:cNvSpPr txBox="1"/>
          <p:nvPr/>
        </p:nvSpPr>
        <p:spPr>
          <a:xfrm>
            <a:off x="5685446" y="3430741"/>
            <a:ext cx="2318475" cy="646331"/>
          </a:xfrm>
          <a:prstGeom prst="rect">
            <a:avLst/>
          </a:prstGeom>
          <a:noFill/>
        </p:spPr>
        <p:txBody>
          <a:bodyPr wrap="square" rtlCol="0">
            <a:spAutoFit/>
          </a:bodyPr>
          <a:lstStyle/>
          <a:p>
            <a:r>
              <a:rPr lang="en-US" altLang="zh-TW" dirty="0" smtClean="0">
                <a:solidFill>
                  <a:schemeClr val="accent6">
                    <a:lumMod val="75000"/>
                  </a:schemeClr>
                </a:solidFill>
                <a:latin typeface="Times New Roman" panose="02020603050405020304" pitchFamily="18" charset="0"/>
                <a:cs typeface="Times New Roman" panose="02020603050405020304" pitchFamily="18" charset="0"/>
              </a:rPr>
              <a:t>Projection/Slice Operator</a:t>
            </a:r>
            <a:endParaRPr lang="zh-TW" altLang="en-US"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3537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Core - </a:t>
            </a:r>
            <a:r>
              <a:rPr lang="en-US" altLang="zh-TW" dirty="0" smtClean="0"/>
              <a:t>3D Reconstruction</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3D reconstruction is based on Projection-Slice </a:t>
            </a:r>
            <a:r>
              <a:rPr lang="en-US" altLang="zh-TW" dirty="0">
                <a:latin typeface="Times New Roman" panose="02020603050405020304" pitchFamily="18" charset="0"/>
                <a:cs typeface="Times New Roman" panose="02020603050405020304" pitchFamily="18" charset="0"/>
              </a:rPr>
              <a:t>Theorem</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52</a:t>
            </a:fld>
            <a:endParaRPr lang="zh-TW" altLang="en-US" dirty="0"/>
          </a:p>
        </p:txBody>
      </p:sp>
      <p:pic>
        <p:nvPicPr>
          <p:cNvPr id="5" name="圖片 4"/>
          <p:cNvPicPr>
            <a:picLocks noChangeAspect="1"/>
          </p:cNvPicPr>
          <p:nvPr/>
        </p:nvPicPr>
        <p:blipFill>
          <a:blip r:embed="rId3"/>
          <a:stretch>
            <a:fillRect/>
          </a:stretch>
        </p:blipFill>
        <p:spPr>
          <a:xfrm>
            <a:off x="3503712" y="1749442"/>
            <a:ext cx="5544616" cy="2759678"/>
          </a:xfrm>
          <a:prstGeom prst="rect">
            <a:avLst/>
          </a:prstGeom>
        </p:spPr>
      </p:pic>
      <p:pic>
        <p:nvPicPr>
          <p:cNvPr id="6" name="圖片 5"/>
          <p:cNvPicPr>
            <a:picLocks noChangeAspect="1"/>
          </p:cNvPicPr>
          <p:nvPr/>
        </p:nvPicPr>
        <p:blipFill>
          <a:blip r:embed="rId4"/>
          <a:stretch>
            <a:fillRect/>
          </a:stretch>
        </p:blipFill>
        <p:spPr>
          <a:xfrm>
            <a:off x="3504114" y="4441525"/>
            <a:ext cx="5905335" cy="2279950"/>
          </a:xfrm>
          <a:prstGeom prst="rect">
            <a:avLst/>
          </a:prstGeom>
        </p:spPr>
      </p:pic>
    </p:spTree>
    <p:extLst>
      <p:ext uri="{BB962C8B-B14F-4D97-AF65-F5344CB8AC3E}">
        <p14:creationId xmlns:p14="http://schemas.microsoft.com/office/powerpoint/2010/main" val="42261763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p:cNvPicPr>
            <a:picLocks noChangeAspect="1"/>
          </p:cNvPicPr>
          <p:nvPr/>
        </p:nvPicPr>
        <p:blipFill>
          <a:blip r:embed="rId3"/>
          <a:stretch>
            <a:fillRect/>
          </a:stretch>
        </p:blipFill>
        <p:spPr>
          <a:xfrm>
            <a:off x="1595569" y="1681598"/>
            <a:ext cx="8818426" cy="4509267"/>
          </a:xfrm>
          <a:prstGeom prst="rect">
            <a:avLst/>
          </a:prstGeom>
        </p:spPr>
      </p:pic>
      <p:sp>
        <p:nvSpPr>
          <p:cNvPr id="2" name="標題 1"/>
          <p:cNvSpPr>
            <a:spLocks noGrp="1"/>
          </p:cNvSpPr>
          <p:nvPr>
            <p:ph type="title"/>
          </p:nvPr>
        </p:nvSpPr>
        <p:spPr/>
        <p:txBody>
          <a:bodyPr/>
          <a:lstStyle/>
          <a:p>
            <a:r>
              <a:rPr lang="en-US" altLang="zh-TW" dirty="0" err="1"/>
              <a:t>Cryo</a:t>
            </a:r>
            <a:r>
              <a:rPr lang="en-US" altLang="zh-TW" dirty="0"/>
              <a:t>-EM Image Processing</a:t>
            </a:r>
            <a:endParaRPr lang="zh-TW" altLang="en-US" dirty="0"/>
          </a:p>
        </p:txBody>
      </p:sp>
      <p:sp>
        <p:nvSpPr>
          <p:cNvPr id="3" name="內容版面配置區 2"/>
          <p:cNvSpPr>
            <a:spLocks noGrp="1"/>
          </p:cNvSpPr>
          <p:nvPr>
            <p:ph sz="quarter" idx="1"/>
          </p:nvPr>
        </p:nvSpPr>
        <p:spPr>
          <a:xfrm>
            <a:off x="609600" y="1269397"/>
            <a:ext cx="10972800" cy="4937760"/>
          </a:xfrm>
        </p:spPr>
        <p:txBody>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53</a:t>
            </a:fld>
            <a:endParaRPr lang="zh-TW" altLang="en-US" dirty="0"/>
          </a:p>
        </p:txBody>
      </p:sp>
      <p:pic>
        <p:nvPicPr>
          <p:cNvPr id="5" name="內容版面配置區 7" descr="flowchart_reduction.png"/>
          <p:cNvPicPr>
            <a:picLocks noChangeAspect="1"/>
          </p:cNvPicPr>
          <p:nvPr/>
        </p:nvPicPr>
        <p:blipFill>
          <a:blip r:embed="rId4" cstate="print">
            <a:extLst>
              <a:ext uri="{28A0092B-C50C-407E-A947-70E740481C1C}">
                <a14:useLocalDpi xmlns:a14="http://schemas.microsoft.com/office/drawing/2010/main" val="0"/>
              </a:ext>
            </a:extLst>
          </a:blip>
          <a:srcRect l="-16990" r="-16990"/>
          <a:stretch>
            <a:fillRect/>
          </a:stretch>
        </p:blipFill>
        <p:spPr bwMode="auto">
          <a:xfrm>
            <a:off x="3458633" y="2867044"/>
            <a:ext cx="5460674" cy="3003161"/>
          </a:xfrm>
          <a:prstGeom prst="rect">
            <a:avLst/>
          </a:prstGeom>
          <a:noFill/>
          <a:ln w="9525">
            <a:noFill/>
            <a:miter lim="800000"/>
            <a:headEnd/>
            <a:tailEnd/>
          </a:ln>
        </p:spPr>
      </p:pic>
      <p:sp>
        <p:nvSpPr>
          <p:cNvPr id="8" name="圓角化同側角落矩形 7"/>
          <p:cNvSpPr/>
          <p:nvPr/>
        </p:nvSpPr>
        <p:spPr>
          <a:xfrm>
            <a:off x="5718107" y="2060848"/>
            <a:ext cx="2474978" cy="739639"/>
          </a:xfrm>
          <a:prstGeom prst="round2Same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a:t>2</a:t>
            </a:r>
            <a:r>
              <a:rPr kumimoji="1" lang="en-US" altLang="zh-TW" dirty="0" smtClean="0"/>
              <a:t>D Analysis</a:t>
            </a:r>
            <a:endParaRPr kumimoji="1" lang="zh-TW" altLang="en-US" dirty="0"/>
          </a:p>
        </p:txBody>
      </p:sp>
      <p:grpSp>
        <p:nvGrpSpPr>
          <p:cNvPr id="12" name="群組 11"/>
          <p:cNvGrpSpPr/>
          <p:nvPr/>
        </p:nvGrpSpPr>
        <p:grpSpPr>
          <a:xfrm>
            <a:off x="1509040" y="2152073"/>
            <a:ext cx="2099530" cy="3398970"/>
            <a:chOff x="1509040" y="1830230"/>
            <a:chExt cx="2099530" cy="3398970"/>
          </a:xfrm>
        </p:grpSpPr>
        <p:sp>
          <p:nvSpPr>
            <p:cNvPr id="10" name="圓角化同側角落矩形 9"/>
            <p:cNvSpPr/>
            <p:nvPr/>
          </p:nvSpPr>
          <p:spPr>
            <a:xfrm>
              <a:off x="1515737" y="1830230"/>
              <a:ext cx="2080859" cy="706948"/>
            </a:xfrm>
            <a:prstGeom prst="round2Same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t> Motion</a:t>
              </a:r>
              <a:r>
                <a:rPr kumimoji="1" lang="zh-TW" altLang="en-US" dirty="0" smtClean="0"/>
                <a:t>、</a:t>
              </a:r>
              <a:r>
                <a:rPr kumimoji="1" lang="en-US" altLang="zh-TW" dirty="0" smtClean="0"/>
                <a:t>CTF</a:t>
              </a:r>
            </a:p>
            <a:p>
              <a:pPr algn="ctr"/>
              <a:r>
                <a:rPr kumimoji="1" lang="en-US" altLang="zh-TW" dirty="0" smtClean="0"/>
                <a:t>Corrections</a:t>
              </a:r>
              <a:endParaRPr kumimoji="1" lang="zh-TW" altLang="en-US" dirty="0"/>
            </a:p>
          </p:txBody>
        </p:sp>
        <p:sp>
          <p:nvSpPr>
            <p:cNvPr id="11" name="矩形 10"/>
            <p:cNvSpPr/>
            <p:nvPr/>
          </p:nvSpPr>
          <p:spPr>
            <a:xfrm>
              <a:off x="1509040" y="2629482"/>
              <a:ext cx="2099530" cy="259971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13" name="圖片 12"/>
            <p:cNvPicPr>
              <a:picLocks noChangeAspect="1"/>
            </p:cNvPicPr>
            <p:nvPr/>
          </p:nvPicPr>
          <p:blipFill>
            <a:blip r:embed="rId5"/>
            <a:stretch>
              <a:fillRect/>
            </a:stretch>
          </p:blipFill>
          <p:spPr>
            <a:xfrm>
              <a:off x="1509270" y="2569574"/>
              <a:ext cx="2099300" cy="801786"/>
            </a:xfrm>
            <a:prstGeom prst="rect">
              <a:avLst/>
            </a:prstGeom>
          </p:spPr>
        </p:pic>
        <p:pic>
          <p:nvPicPr>
            <p:cNvPr id="14" name="圖片 13"/>
            <p:cNvPicPr>
              <a:picLocks noChangeAspect="1"/>
            </p:cNvPicPr>
            <p:nvPr/>
          </p:nvPicPr>
          <p:blipFill>
            <a:blip r:embed="rId6"/>
            <a:stretch>
              <a:fillRect/>
            </a:stretch>
          </p:blipFill>
          <p:spPr>
            <a:xfrm>
              <a:off x="1748420" y="3450837"/>
              <a:ext cx="1519058" cy="1530568"/>
            </a:xfrm>
            <a:prstGeom prst="rect">
              <a:avLst/>
            </a:prstGeom>
          </p:spPr>
        </p:pic>
      </p:grpSp>
      <p:grpSp>
        <p:nvGrpSpPr>
          <p:cNvPr id="31" name="群組 30"/>
          <p:cNvGrpSpPr/>
          <p:nvPr/>
        </p:nvGrpSpPr>
        <p:grpSpPr>
          <a:xfrm>
            <a:off x="8592630" y="2226090"/>
            <a:ext cx="2036707" cy="3379917"/>
            <a:chOff x="8688288" y="1350848"/>
            <a:chExt cx="1731719" cy="3180350"/>
          </a:xfrm>
        </p:grpSpPr>
        <p:sp>
          <p:nvSpPr>
            <p:cNvPr id="6" name="圓角化同側角落矩形 5"/>
            <p:cNvSpPr/>
            <p:nvPr/>
          </p:nvSpPr>
          <p:spPr>
            <a:xfrm>
              <a:off x="8688288" y="1350848"/>
              <a:ext cx="1731719" cy="556302"/>
            </a:xfrm>
            <a:prstGeom prst="round2Same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t>3D Reconstruction</a:t>
              </a:r>
              <a:endParaRPr kumimoji="1" lang="zh-TW" altLang="en-US" dirty="0"/>
            </a:p>
          </p:txBody>
        </p:sp>
        <p:sp>
          <p:nvSpPr>
            <p:cNvPr id="7" name="矩形 6"/>
            <p:cNvSpPr/>
            <p:nvPr/>
          </p:nvSpPr>
          <p:spPr>
            <a:xfrm>
              <a:off x="8688288" y="1907155"/>
              <a:ext cx="1731719" cy="262404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5" name="圓角化同側角落矩形 14"/>
            <p:cNvSpPr/>
            <p:nvPr/>
          </p:nvSpPr>
          <p:spPr>
            <a:xfrm>
              <a:off x="8793238" y="2201026"/>
              <a:ext cx="1553299" cy="377865"/>
            </a:xfrm>
            <a:prstGeom prst="round2SameRect">
              <a:avLst/>
            </a:prstGeom>
            <a:solidFill>
              <a:srgbClr val="11243A"/>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t>Initial Volume</a:t>
              </a:r>
              <a:endParaRPr kumimoji="1" lang="zh-TW" altLang="en-US" dirty="0"/>
            </a:p>
          </p:txBody>
        </p:sp>
        <p:sp>
          <p:nvSpPr>
            <p:cNvPr id="16" name="圓角矩形 15"/>
            <p:cNvSpPr/>
            <p:nvPr/>
          </p:nvSpPr>
          <p:spPr>
            <a:xfrm>
              <a:off x="8793238" y="2788812"/>
              <a:ext cx="1553299" cy="551248"/>
            </a:xfrm>
            <a:prstGeom prst="roundRect">
              <a:avLst/>
            </a:prstGeom>
            <a:solidFill>
              <a:srgbClr val="11243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t>3D Classification</a:t>
              </a:r>
              <a:endParaRPr kumimoji="1" lang="zh-TW" altLang="en-US" dirty="0"/>
            </a:p>
          </p:txBody>
        </p:sp>
        <p:sp>
          <p:nvSpPr>
            <p:cNvPr id="17" name="圓角矩形 16"/>
            <p:cNvSpPr/>
            <p:nvPr/>
          </p:nvSpPr>
          <p:spPr>
            <a:xfrm>
              <a:off x="8809199" y="3518492"/>
              <a:ext cx="1537334" cy="561362"/>
            </a:xfrm>
            <a:prstGeom prst="roundRect">
              <a:avLst/>
            </a:prstGeom>
            <a:solidFill>
              <a:srgbClr val="11243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t>3D Refinement</a:t>
              </a:r>
              <a:endParaRPr kumimoji="1" lang="zh-TW" altLang="en-US" dirty="0"/>
            </a:p>
          </p:txBody>
        </p:sp>
      </p:grpSp>
      <p:sp>
        <p:nvSpPr>
          <p:cNvPr id="19" name="內容版面配置區 2"/>
          <p:cNvSpPr txBox="1">
            <a:spLocks/>
          </p:cNvSpPr>
          <p:nvPr/>
        </p:nvSpPr>
        <p:spPr bwMode="auto">
          <a:xfrm>
            <a:off x="449527" y="4735964"/>
            <a:ext cx="9937104" cy="15733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200" kern="1200">
                <a:solidFill>
                  <a:schemeClr val="bg2">
                    <a:lumMod val="50000"/>
                  </a:schemeClr>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bg1">
                    <a:lumMod val="50000"/>
                  </a:schemeClr>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1"/>
            <a:endParaRPr kumimoji="0" lang="en-US" altLang="zh-TW" dirty="0">
              <a:latin typeface="Times New Roman" panose="02020603050405020304" pitchFamily="18" charset="0"/>
              <a:cs typeface="Times New Roman" panose="02020603050405020304" pitchFamily="18" charset="0"/>
            </a:endParaRPr>
          </a:p>
          <a:p>
            <a:endParaRPr kumimoji="0" lang="zh-TW" altLang="en-US" dirty="0">
              <a:latin typeface="Times New Roman" panose="02020603050405020304" pitchFamily="18" charset="0"/>
              <a:cs typeface="Times New Roman" panose="02020603050405020304" pitchFamily="18" charset="0"/>
            </a:endParaRPr>
          </a:p>
        </p:txBody>
      </p:sp>
      <p:pic>
        <p:nvPicPr>
          <p:cNvPr id="20" name="圖片 19"/>
          <p:cNvPicPr>
            <a:picLocks noChangeAspect="1"/>
          </p:cNvPicPr>
          <p:nvPr/>
        </p:nvPicPr>
        <p:blipFill>
          <a:blip r:embed="rId7"/>
          <a:stretch>
            <a:fillRect/>
          </a:stretch>
        </p:blipFill>
        <p:spPr>
          <a:xfrm>
            <a:off x="123338" y="2515638"/>
            <a:ext cx="928534" cy="819933"/>
          </a:xfrm>
          <a:prstGeom prst="rect">
            <a:avLst/>
          </a:prstGeom>
        </p:spPr>
      </p:pic>
      <p:pic>
        <p:nvPicPr>
          <p:cNvPr id="21" name="圖片 20"/>
          <p:cNvPicPr>
            <a:picLocks noChangeAspect="1"/>
          </p:cNvPicPr>
          <p:nvPr/>
        </p:nvPicPr>
        <p:blipFill>
          <a:blip r:embed="rId7"/>
          <a:stretch>
            <a:fillRect/>
          </a:stretch>
        </p:blipFill>
        <p:spPr>
          <a:xfrm>
            <a:off x="32755" y="3335571"/>
            <a:ext cx="928534" cy="819933"/>
          </a:xfrm>
          <a:prstGeom prst="rect">
            <a:avLst/>
          </a:prstGeom>
        </p:spPr>
      </p:pic>
      <p:sp>
        <p:nvSpPr>
          <p:cNvPr id="24" name="向右箭號 23"/>
          <p:cNvSpPr/>
          <p:nvPr/>
        </p:nvSpPr>
        <p:spPr>
          <a:xfrm>
            <a:off x="8210937" y="3746925"/>
            <a:ext cx="354887" cy="147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向右箭號 26"/>
          <p:cNvSpPr/>
          <p:nvPr/>
        </p:nvSpPr>
        <p:spPr>
          <a:xfrm>
            <a:off x="10664456" y="3764978"/>
            <a:ext cx="354887" cy="147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向右箭號 27"/>
          <p:cNvSpPr/>
          <p:nvPr/>
        </p:nvSpPr>
        <p:spPr>
          <a:xfrm>
            <a:off x="3702591" y="3621744"/>
            <a:ext cx="354887" cy="147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向右箭號 28"/>
          <p:cNvSpPr/>
          <p:nvPr/>
        </p:nvSpPr>
        <p:spPr>
          <a:xfrm>
            <a:off x="1085148" y="3629592"/>
            <a:ext cx="354887" cy="147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 name="圖片 29"/>
          <p:cNvPicPr>
            <a:picLocks noChangeAspect="1"/>
          </p:cNvPicPr>
          <p:nvPr/>
        </p:nvPicPr>
        <p:blipFill>
          <a:blip r:embed="rId7"/>
          <a:stretch>
            <a:fillRect/>
          </a:stretch>
        </p:blipFill>
        <p:spPr>
          <a:xfrm>
            <a:off x="54898" y="4193763"/>
            <a:ext cx="928534" cy="819933"/>
          </a:xfrm>
          <a:prstGeom prst="rect">
            <a:avLst/>
          </a:prstGeom>
        </p:spPr>
      </p:pic>
      <p:sp>
        <p:nvSpPr>
          <p:cNvPr id="33" name="文字方塊 32"/>
          <p:cNvSpPr txBox="1"/>
          <p:nvPr/>
        </p:nvSpPr>
        <p:spPr>
          <a:xfrm>
            <a:off x="2353035" y="1417054"/>
            <a:ext cx="3473053"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Averaged micrographs</a:t>
            </a:r>
            <a:endParaRPr lang="zh-TW" altLang="en-US" sz="2400" dirty="0">
              <a:latin typeface="Times New Roman" panose="02020603050405020304" pitchFamily="18" charset="0"/>
              <a:cs typeface="Times New Roman" panose="02020603050405020304" pitchFamily="18" charset="0"/>
            </a:endParaRPr>
          </a:p>
        </p:txBody>
      </p:sp>
      <p:sp>
        <p:nvSpPr>
          <p:cNvPr id="34" name="文字方塊 33"/>
          <p:cNvSpPr txBox="1"/>
          <p:nvPr/>
        </p:nvSpPr>
        <p:spPr>
          <a:xfrm>
            <a:off x="7417612" y="1108572"/>
            <a:ext cx="3446370" cy="830997"/>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Cleaned particle </a:t>
            </a:r>
            <a:r>
              <a:rPr lang="en-US" altLang="zh-TW" sz="2400" dirty="0">
                <a:latin typeface="Times New Roman" panose="02020603050405020304" pitchFamily="18" charset="0"/>
                <a:cs typeface="Times New Roman" panose="02020603050405020304" pitchFamily="18" charset="0"/>
              </a:rPr>
              <a:t>i</a:t>
            </a:r>
            <a:r>
              <a:rPr lang="en-US" altLang="zh-TW" sz="2400" dirty="0" smtClean="0">
                <a:latin typeface="Times New Roman" panose="02020603050405020304" pitchFamily="18" charset="0"/>
                <a:cs typeface="Times New Roman" panose="02020603050405020304" pitchFamily="18" charset="0"/>
              </a:rPr>
              <a:t>mage set</a:t>
            </a:r>
          </a:p>
          <a:p>
            <a:r>
              <a:rPr lang="en-US" altLang="zh-TW" sz="2400" dirty="0" smtClean="0">
                <a:latin typeface="Times New Roman" panose="02020603050405020304" pitchFamily="18" charset="0"/>
                <a:cs typeface="Times New Roman" panose="02020603050405020304" pitchFamily="18" charset="0"/>
              </a:rPr>
              <a:t>Class Averages</a:t>
            </a:r>
            <a:endParaRPr lang="zh-TW" altLang="en-US" sz="2400" dirty="0">
              <a:latin typeface="Times New Roman" panose="02020603050405020304" pitchFamily="18" charset="0"/>
              <a:cs typeface="Times New Roman" panose="02020603050405020304" pitchFamily="18" charset="0"/>
            </a:endParaRPr>
          </a:p>
        </p:txBody>
      </p:sp>
      <p:sp>
        <p:nvSpPr>
          <p:cNvPr id="35" name="文字方塊 34"/>
          <p:cNvSpPr txBox="1"/>
          <p:nvPr/>
        </p:nvSpPr>
        <p:spPr>
          <a:xfrm>
            <a:off x="149330" y="1865341"/>
            <a:ext cx="153503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Movies</a:t>
            </a:r>
            <a:endParaRPr lang="zh-TW" altLang="en-US" dirty="0">
              <a:latin typeface="Times New Roman" panose="02020603050405020304" pitchFamily="18" charset="0"/>
              <a:cs typeface="Times New Roman" panose="02020603050405020304" pitchFamily="18" charset="0"/>
            </a:endParaRPr>
          </a:p>
        </p:txBody>
      </p:sp>
      <p:pic>
        <p:nvPicPr>
          <p:cNvPr id="37" name="Picture 2" descr="Overview of EMD-105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40836" y="3309665"/>
            <a:ext cx="1081378" cy="1081378"/>
          </a:xfrm>
          <a:prstGeom prst="rect">
            <a:avLst/>
          </a:prstGeom>
          <a:noFill/>
          <a:extLst>
            <a:ext uri="{909E8E84-426E-40DD-AFC4-6F175D3DCCD1}">
              <a14:hiddenFill xmlns:a14="http://schemas.microsoft.com/office/drawing/2010/main">
                <a:solidFill>
                  <a:srgbClr val="FFFFFF"/>
                </a:solidFill>
              </a14:hiddenFill>
            </a:ext>
          </a:extLst>
        </p:spPr>
      </p:pic>
      <p:sp>
        <p:nvSpPr>
          <p:cNvPr id="32" name="圓角化同側角落矩形 31"/>
          <p:cNvSpPr/>
          <p:nvPr/>
        </p:nvSpPr>
        <p:spPr>
          <a:xfrm>
            <a:off x="4136110" y="2060848"/>
            <a:ext cx="1497204" cy="708676"/>
          </a:xfrm>
          <a:prstGeom prst="round2Same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smtClean="0"/>
              <a:t>2D</a:t>
            </a:r>
          </a:p>
          <a:p>
            <a:pPr algn="ctr"/>
            <a:r>
              <a:rPr lang="en-US" altLang="zh-TW" dirty="0" smtClean="0"/>
              <a:t>Preprocess</a:t>
            </a:r>
            <a:endParaRPr kumimoji="1" lang="zh-TW" altLang="en-US" dirty="0"/>
          </a:p>
        </p:txBody>
      </p:sp>
    </p:spTree>
    <p:extLst>
      <p:ext uri="{BB962C8B-B14F-4D97-AF65-F5344CB8AC3E}">
        <p14:creationId xmlns:p14="http://schemas.microsoft.com/office/powerpoint/2010/main" val="335998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7" grpId="0" animBg="1"/>
      <p:bldP spid="28" grpId="0" animBg="1"/>
      <p:bldP spid="29" grpId="0" animBg="1"/>
      <p:bldP spid="33" grpId="0"/>
      <p:bldP spid="34" grpId="0"/>
      <p:bldP spid="35" grpId="0"/>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Proposed 2SDR </a:t>
            </a:r>
            <a:r>
              <a:rPr lang="en-US" altLang="zh-TW" dirty="0" smtClean="0"/>
              <a:t>method </a:t>
            </a:r>
            <a:r>
              <a:rPr lang="en-US" altLang="zh-TW" dirty="0" smtClean="0"/>
              <a:t>(1/2)</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591368" y="1196752"/>
                <a:ext cx="11409287" cy="4937760"/>
              </a:xfrm>
            </p:spPr>
            <p:txBody>
              <a:bodyPr/>
              <a:lstStyle/>
              <a:p>
                <a:pPr>
                  <a:lnSpc>
                    <a:spcPct val="200000"/>
                  </a:lnSpc>
                </a:pPr>
                <a:r>
                  <a:rPr lang="en-US" altLang="zh-TW" dirty="0" smtClean="0">
                    <a:latin typeface="Times New Roman" panose="02020603050405020304" pitchFamily="18" charset="0"/>
                    <a:cs typeface="Times New Roman" panose="02020603050405020304" pitchFamily="18" charset="0"/>
                  </a:rPr>
                  <a:t>The model of PCA</a:t>
                </a:r>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is</a:t>
                </a:r>
                <a:endParaRPr lang="en-US" altLang="zh-TW" b="0" i="0" dirty="0" smtClean="0">
                  <a:latin typeface="Cambria Math" panose="02040503050406030204" pitchFamily="18" charset="0"/>
                </a:endParaRPr>
              </a:p>
              <a:p>
                <a:pPr marL="0" indent="0">
                  <a:lnSpc>
                    <a:spcPct val="200000"/>
                  </a:lnSpc>
                  <a:buNone/>
                </a:pPr>
                <a14:m>
                  <m:oMathPara xmlns:m="http://schemas.openxmlformats.org/officeDocument/2006/math">
                    <m:oMathParaPr>
                      <m:jc m:val="centerGroup"/>
                    </m:oMathParaPr>
                    <m:oMath xmlns:m="http://schemas.openxmlformats.org/officeDocument/2006/math">
                      <m:r>
                        <a:rPr lang="en-US" altLang="zh-TW" sz="2200">
                          <a:solidFill>
                            <a:schemeClr val="bg2">
                              <a:lumMod val="50000"/>
                            </a:schemeClr>
                          </a:solidFill>
                          <a:latin typeface="Cambria Math" panose="02040503050406030204" pitchFamily="18" charset="0"/>
                          <a:cs typeface="Times New Roman" panose="02020603050405020304" pitchFamily="18" charset="0"/>
                        </a:rPr>
                        <m:t> </m:t>
                      </m:r>
                      <m:r>
                        <a:rPr lang="en-US" altLang="zh-TW" sz="2200">
                          <a:solidFill>
                            <a:schemeClr val="bg2">
                              <a:lumMod val="50000"/>
                            </a:schemeClr>
                          </a:solidFill>
                          <a:latin typeface="Cambria Math" panose="02040503050406030204" pitchFamily="18" charset="0"/>
                          <a:cs typeface="Times New Roman" panose="02020603050405020304" pitchFamily="18" charset="0"/>
                        </a:rPr>
                        <m:t>𝑦</m:t>
                      </m:r>
                      <m:r>
                        <a:rPr lang="en-US" altLang="zh-TW" sz="2200">
                          <a:solidFill>
                            <a:schemeClr val="bg2">
                              <a:lumMod val="50000"/>
                            </a:schemeClr>
                          </a:solidFill>
                          <a:latin typeface="Cambria Math" panose="02040503050406030204" pitchFamily="18" charset="0"/>
                          <a:cs typeface="Times New Roman" panose="02020603050405020304" pitchFamily="18" charset="0"/>
                        </a:rPr>
                        <m:t>=</m:t>
                      </m:r>
                      <m:r>
                        <a:rPr lang="en-US" altLang="zh-TW" sz="2200">
                          <a:solidFill>
                            <a:schemeClr val="bg2">
                              <a:lumMod val="50000"/>
                            </a:schemeClr>
                          </a:solidFill>
                          <a:latin typeface="Cambria Math" panose="02040503050406030204" pitchFamily="18" charset="0"/>
                          <a:cs typeface="Times New Roman" panose="02020603050405020304" pitchFamily="18" charset="0"/>
                        </a:rPr>
                        <m:t>𝑣𝑒𝑐</m:t>
                      </m:r>
                      <m:d>
                        <m:dPr>
                          <m:ctrlPr>
                            <a:rPr lang="en-US" altLang="zh-TW" sz="2200" i="1">
                              <a:solidFill>
                                <a:schemeClr val="bg2">
                                  <a:lumMod val="50000"/>
                                </a:schemeClr>
                              </a:solidFill>
                              <a:latin typeface="Cambria Math" panose="02040503050406030204" pitchFamily="18" charset="0"/>
                              <a:cs typeface="Times New Roman" panose="02020603050405020304" pitchFamily="18" charset="0"/>
                            </a:rPr>
                          </m:ctrlPr>
                        </m:dPr>
                        <m:e>
                          <m:r>
                            <a:rPr lang="en-US" altLang="zh-TW" sz="2200">
                              <a:solidFill>
                                <a:schemeClr val="bg2">
                                  <a:lumMod val="50000"/>
                                </a:schemeClr>
                              </a:solidFill>
                              <a:latin typeface="Cambria Math" panose="02040503050406030204" pitchFamily="18" charset="0"/>
                              <a:cs typeface="Times New Roman" panose="02020603050405020304" pitchFamily="18" charset="0"/>
                            </a:rPr>
                            <m:t>𝑋</m:t>
                          </m:r>
                        </m:e>
                      </m:d>
                      <m:r>
                        <a:rPr lang="en-US" altLang="zh-TW" sz="2200">
                          <a:solidFill>
                            <a:schemeClr val="bg2">
                              <a:lumMod val="50000"/>
                            </a:schemeClr>
                          </a:solidFill>
                          <a:latin typeface="Cambria Math" panose="02040503050406030204" pitchFamily="18" charset="0"/>
                          <a:cs typeface="Times New Roman" panose="02020603050405020304" pitchFamily="18" charset="0"/>
                        </a:rPr>
                        <m:t>=</m:t>
                      </m:r>
                      <m:r>
                        <a:rPr lang="en-US" altLang="zh-TW" sz="2200">
                          <a:solidFill>
                            <a:schemeClr val="bg2">
                              <a:lumMod val="50000"/>
                            </a:schemeClr>
                          </a:solidFill>
                          <a:latin typeface="Cambria Math" panose="02040503050406030204" pitchFamily="18" charset="0"/>
                          <a:cs typeface="Times New Roman" panose="02020603050405020304" pitchFamily="18" charset="0"/>
                        </a:rPr>
                        <m:t>𝑣𝑒𝑐</m:t>
                      </m:r>
                      <m:d>
                        <m:dPr>
                          <m:ctrlPr>
                            <a:rPr lang="en-US" altLang="zh-TW" sz="2200" i="1">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US" altLang="zh-TW" sz="2200" i="1">
                                  <a:solidFill>
                                    <a:schemeClr val="bg2">
                                      <a:lumMod val="50000"/>
                                    </a:schemeClr>
                                  </a:solidFill>
                                  <a:latin typeface="Cambria Math" panose="02040503050406030204" pitchFamily="18" charset="0"/>
                                  <a:cs typeface="Times New Roman" panose="02020603050405020304" pitchFamily="18" charset="0"/>
                                </a:rPr>
                              </m:ctrlPr>
                            </m:accPr>
                            <m:e>
                              <m:r>
                                <a:rPr lang="en-US" altLang="zh-TW" sz="2200">
                                  <a:solidFill>
                                    <a:schemeClr val="bg2">
                                      <a:lumMod val="50000"/>
                                    </a:schemeClr>
                                  </a:solidFill>
                                  <a:latin typeface="Cambria Math" panose="02040503050406030204" pitchFamily="18" charset="0"/>
                                  <a:cs typeface="Times New Roman" panose="02020603050405020304" pitchFamily="18" charset="0"/>
                                </a:rPr>
                                <m:t>𝑋</m:t>
                              </m:r>
                            </m:e>
                          </m:acc>
                        </m:e>
                      </m:d>
                      <m:r>
                        <a:rPr lang="en-US" altLang="zh-TW" sz="2200">
                          <a:solidFill>
                            <a:schemeClr val="bg2">
                              <a:lumMod val="50000"/>
                            </a:schemeClr>
                          </a:solidFill>
                          <a:latin typeface="Cambria Math" panose="02040503050406030204" pitchFamily="18" charset="0"/>
                          <a:cs typeface="Times New Roman" panose="02020603050405020304" pitchFamily="18" charset="0"/>
                        </a:rPr>
                        <m:t>+</m:t>
                      </m:r>
                      <m:r>
                        <a:rPr lang="az-Cyrl-AZ" altLang="zh-TW" sz="2200">
                          <a:solidFill>
                            <a:schemeClr val="bg2">
                              <a:lumMod val="50000"/>
                            </a:schemeClr>
                          </a:solidFill>
                          <a:latin typeface="Cambria Math" panose="02040503050406030204" pitchFamily="18" charset="0"/>
                          <a:cs typeface="Times New Roman" panose="02020603050405020304" pitchFamily="18" charset="0"/>
                        </a:rPr>
                        <m:t>Г</m:t>
                      </m:r>
                      <m:r>
                        <a:rPr lang="en-US" altLang="zh-TW" sz="2200">
                          <a:solidFill>
                            <a:schemeClr val="bg2">
                              <a:lumMod val="50000"/>
                            </a:schemeClr>
                          </a:solidFill>
                          <a:latin typeface="Cambria Math" panose="02040503050406030204" pitchFamily="18" charset="0"/>
                          <a:cs typeface="Times New Roman" panose="02020603050405020304" pitchFamily="18" charset="0"/>
                        </a:rPr>
                        <m:t>𝑣</m:t>
                      </m:r>
                      <m:r>
                        <a:rPr lang="en-US" altLang="zh-TW" sz="2200">
                          <a:solidFill>
                            <a:schemeClr val="bg2">
                              <a:lumMod val="50000"/>
                            </a:schemeClr>
                          </a:solidFill>
                          <a:latin typeface="Cambria Math" panose="02040503050406030204" pitchFamily="18" charset="0"/>
                          <a:cs typeface="Times New Roman" panose="02020603050405020304" pitchFamily="18" charset="0"/>
                        </a:rPr>
                        <m:t>+</m:t>
                      </m:r>
                      <m:r>
                        <a:rPr lang="zh-TW" altLang="en-US" sz="2200">
                          <a:solidFill>
                            <a:schemeClr val="bg2">
                              <a:lumMod val="50000"/>
                            </a:schemeClr>
                          </a:solidFill>
                          <a:latin typeface="Cambria Math" panose="02040503050406030204" pitchFamily="18" charset="0"/>
                          <a:cs typeface="Times New Roman" panose="02020603050405020304" pitchFamily="18" charset="0"/>
                        </a:rPr>
                        <m:t>𝜀</m:t>
                      </m:r>
                      <m:r>
                        <a:rPr lang="en-US" altLang="zh-TW" sz="2200">
                          <a:solidFill>
                            <a:schemeClr val="bg2">
                              <a:lumMod val="50000"/>
                            </a:schemeClr>
                          </a:solidFill>
                          <a:latin typeface="Cambria Math" panose="02040503050406030204" pitchFamily="18" charset="0"/>
                          <a:cs typeface="Times New Roman" panose="02020603050405020304" pitchFamily="18" charset="0"/>
                        </a:rPr>
                        <m:t>  </m:t>
                      </m:r>
                      <m:r>
                        <a:rPr lang="zh-TW" altLang="en-US" sz="2200">
                          <a:solidFill>
                            <a:schemeClr val="bg2">
                              <a:lumMod val="50000"/>
                            </a:schemeClr>
                          </a:solidFill>
                          <a:latin typeface="Cambria Math" panose="02040503050406030204" pitchFamily="18" charset="0"/>
                          <a:cs typeface="Times New Roman" panose="02020603050405020304" pitchFamily="18" charset="0"/>
                        </a:rPr>
                        <m:t>𝜖</m:t>
                      </m:r>
                      <m:sSup>
                        <m:sSupPr>
                          <m:ctrlPr>
                            <a:rPr lang="en-US" altLang="zh-TW" sz="2200" i="1">
                              <a:solidFill>
                                <a:schemeClr val="bg2">
                                  <a:lumMod val="50000"/>
                                </a:schemeClr>
                              </a:solidFill>
                              <a:latin typeface="Cambria Math" panose="02040503050406030204" pitchFamily="18" charset="0"/>
                              <a:cs typeface="Times New Roman" panose="02020603050405020304" pitchFamily="18" charset="0"/>
                            </a:rPr>
                          </m:ctrlPr>
                        </m:sSupPr>
                        <m:e>
                          <m:r>
                            <a:rPr lang="en-US" altLang="zh-TW" sz="2200">
                              <a:solidFill>
                                <a:schemeClr val="bg2">
                                  <a:lumMod val="50000"/>
                                </a:schemeClr>
                              </a:solidFill>
                              <a:latin typeface="Cambria Math" panose="02040503050406030204" pitchFamily="18" charset="0"/>
                              <a:cs typeface="Times New Roman" panose="02020603050405020304" pitchFamily="18" charset="0"/>
                            </a:rPr>
                            <m:t> </m:t>
                          </m:r>
                          <m:r>
                            <a:rPr lang="en-US" altLang="zh-TW" sz="2200">
                              <a:solidFill>
                                <a:schemeClr val="bg2">
                                  <a:lumMod val="50000"/>
                                </a:schemeClr>
                              </a:solidFill>
                              <a:latin typeface="Cambria Math" panose="02040503050406030204" pitchFamily="18" charset="0"/>
                              <a:cs typeface="Times New Roman" panose="02020603050405020304" pitchFamily="18" charset="0"/>
                            </a:rPr>
                            <m:t>𝑅</m:t>
                          </m:r>
                        </m:e>
                        <m:sup>
                          <m:r>
                            <a:rPr lang="en-US" altLang="zh-TW" sz="2200" b="0" i="1" smtClean="0">
                              <a:solidFill>
                                <a:schemeClr val="bg2">
                                  <a:lumMod val="50000"/>
                                </a:schemeClr>
                              </a:solidFill>
                              <a:latin typeface="Cambria Math" panose="02040503050406030204" pitchFamily="18" charset="0"/>
                              <a:cs typeface="Times New Roman" panose="02020603050405020304" pitchFamily="18" charset="0"/>
                            </a:rPr>
                            <m:t>𝑝𝑞</m:t>
                          </m:r>
                          <m:r>
                            <a:rPr lang="en-US" altLang="zh-TW" sz="2200">
                              <a:solidFill>
                                <a:schemeClr val="bg2">
                                  <a:lumMod val="50000"/>
                                </a:schemeClr>
                              </a:solidFill>
                              <a:latin typeface="Cambria Math" panose="02040503050406030204" pitchFamily="18" charset="0"/>
                              <a:cs typeface="Times New Roman" panose="02020603050405020304" pitchFamily="18" charset="0"/>
                            </a:rPr>
                            <m:t>×1</m:t>
                          </m:r>
                        </m:sup>
                      </m:sSup>
                    </m:oMath>
                  </m:oMathPara>
                </a14:m>
                <a:endParaRPr lang="en-US" altLang="zh-TW" sz="2200" dirty="0">
                  <a:solidFill>
                    <a:schemeClr val="bg2">
                      <a:lumMod val="50000"/>
                    </a:schemeClr>
                  </a:solidFill>
                  <a:latin typeface="Times New Roman" panose="02020603050405020304" pitchFamily="18" charset="0"/>
                  <a:cs typeface="Times New Roman" panose="02020603050405020304" pitchFamily="18" charset="0"/>
                </a:endParaRPr>
              </a:p>
              <a:p>
                <a:pPr marL="274638" lvl="1" indent="0" algn="ctr">
                  <a:lnSpc>
                    <a:spcPct val="200000"/>
                  </a:lnSpc>
                  <a:buNone/>
                </a:pPr>
                <a:r>
                  <a:rPr lang="en-US" altLang="zh-TW" dirty="0" smtClean="0">
                    <a:latin typeface="Times New Roman" panose="02020603050405020304" pitchFamily="18" charset="0"/>
                    <a:cs typeface="Times New Roman" panose="02020603050405020304" pitchFamily="18" charset="0"/>
                  </a:rPr>
                  <a:t>Where </a:t>
                </a:r>
                <a14:m>
                  <m:oMath xmlns:m="http://schemas.openxmlformats.org/officeDocument/2006/math">
                    <m:r>
                      <a:rPr lang="en-US" altLang="zh-TW" i="1">
                        <a:latin typeface="Cambria Math" panose="02040503050406030204" pitchFamily="18" charset="0"/>
                      </a:rPr>
                      <m:t>𝑣</m:t>
                    </m:r>
                    <m:r>
                      <a:rPr lang="en-US" altLang="zh-TW" i="1">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𝑅</m:t>
                        </m:r>
                      </m:e>
                      <m:sup>
                        <m:r>
                          <a:rPr lang="en-US" altLang="zh-TW" i="1">
                            <a:latin typeface="Cambria Math" panose="02040503050406030204" pitchFamily="18" charset="0"/>
                            <a:ea typeface="Cambria Math" panose="02040503050406030204" pitchFamily="18" charset="0"/>
                          </a:rPr>
                          <m:t>𝑟</m:t>
                        </m:r>
                      </m:sup>
                    </m:sSup>
                  </m:oMath>
                </a14:m>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r>
                      <a:rPr lang="az-Cyrl-AZ" altLang="zh-TW" i="1">
                        <a:latin typeface="Cambria Math" panose="02040503050406030204" pitchFamily="18" charset="0"/>
                      </a:rPr>
                      <m:t>Г</m:t>
                    </m:r>
                    <m:r>
                      <a:rPr lang="en-US" altLang="zh-TW" i="1" dirty="0">
                        <a:latin typeface="Cambria Math" panose="02040503050406030204" pitchFamily="18" charset="0"/>
                      </a:rPr>
                      <m:t> </m:t>
                    </m:r>
                    <m:r>
                      <a:rPr lang="zh-TW" altLang="en-US" i="1">
                        <a:latin typeface="Cambria Math" panose="02040503050406030204" pitchFamily="18" charset="0"/>
                      </a:rPr>
                      <m:t>𝜖</m:t>
                    </m:r>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𝑂</m:t>
                        </m:r>
                      </m:e>
                      <m:sub>
                        <m:r>
                          <a:rPr lang="en-US" altLang="zh-TW" b="0" i="1" smtClean="0">
                            <a:latin typeface="Cambria Math" panose="02040503050406030204" pitchFamily="18" charset="0"/>
                          </a:rPr>
                          <m:t>𝑝𝑞</m:t>
                        </m:r>
                        <m:r>
                          <a:rPr lang="en-US" altLang="zh-TW" i="1">
                            <a:latin typeface="Cambria Math" panose="02040503050406030204" pitchFamily="18" charset="0"/>
                          </a:rPr>
                          <m:t>,</m:t>
                        </m:r>
                        <m:r>
                          <a:rPr lang="en-US" altLang="zh-TW" i="1">
                            <a:latin typeface="Cambria Math" panose="02040503050406030204" pitchFamily="18" charset="0"/>
                          </a:rPr>
                          <m:t>𝑟</m:t>
                        </m:r>
                      </m:sub>
                    </m:sSub>
                    <m:r>
                      <a:rPr lang="en-US" altLang="zh-TW">
                        <a:latin typeface="Cambria Math" panose="02040503050406030204" pitchFamily="18" charset="0"/>
                      </a:rPr>
                      <m:t>,</m:t>
                    </m:r>
                    <m:r>
                      <a:rPr lang="zh-TW" altLang="en-US">
                        <a:latin typeface="Cambria Math" panose="02040503050406030204" pitchFamily="18" charset="0"/>
                        <a:cs typeface="Times New Roman" panose="02020603050405020304" pitchFamily="18" charset="0"/>
                      </a:rPr>
                      <m:t>𝜀</m:t>
                    </m:r>
                    <m:r>
                      <a:rPr lang="en-US" altLang="zh-TW" i="1">
                        <a:latin typeface="Cambria Math" panose="02040503050406030204" pitchFamily="18" charset="0"/>
                        <a:cs typeface="Times New Roman" panose="02020603050405020304" pitchFamily="18" charset="0"/>
                      </a:rPr>
                      <m:t>~</m:t>
                    </m:r>
                    <m:r>
                      <a:rPr lang="en-US" altLang="zh-TW" i="1">
                        <a:latin typeface="Cambria Math" panose="02040503050406030204" pitchFamily="18" charset="0"/>
                        <a:ea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(0,</m:t>
                    </m:r>
                    <m:sSup>
                      <m:sSupPr>
                        <m:ctrlPr>
                          <a:rPr lang="en-US" altLang="zh-TW" i="1">
                            <a:latin typeface="Cambria Math" panose="02040503050406030204" pitchFamily="18" charset="0"/>
                            <a:ea typeface="Cambria Math" panose="02040503050406030204" pitchFamily="18" charset="0"/>
                          </a:rPr>
                        </m:ctrlPr>
                      </m:sSupPr>
                      <m:e>
                        <m:r>
                          <a:rPr lang="zh-TW" altLang="en-US" i="1">
                            <a:latin typeface="Cambria Math" panose="02040503050406030204" pitchFamily="18" charset="0"/>
                            <a:ea typeface="Cambria Math" panose="02040503050406030204" pitchFamily="18" charset="0"/>
                          </a:rPr>
                          <m:t>𝜎</m:t>
                        </m:r>
                      </m:e>
                      <m:sup>
                        <m:r>
                          <a:rPr lang="en-US" altLang="zh-TW" i="1">
                            <a:latin typeface="Cambria Math" panose="02040503050406030204" pitchFamily="18" charset="0"/>
                            <a:ea typeface="Cambria Math" panose="02040503050406030204" pitchFamily="18" charset="0"/>
                          </a:rPr>
                          <m:t>2</m:t>
                        </m:r>
                      </m:sup>
                    </m:sSup>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𝐼</m:t>
                        </m:r>
                      </m:e>
                      <m:sub>
                        <m:r>
                          <a:rPr lang="en-US" altLang="zh-TW" b="0" i="1" smtClean="0">
                            <a:latin typeface="Cambria Math" panose="02040503050406030204" pitchFamily="18" charset="0"/>
                            <a:ea typeface="Cambria Math" panose="02040503050406030204" pitchFamily="18" charset="0"/>
                          </a:rPr>
                          <m:t>𝑝𝑞</m:t>
                        </m:r>
                      </m:sub>
                    </m:sSub>
                    <m:r>
                      <a:rPr lang="en-US" altLang="zh-TW" i="1">
                        <a:latin typeface="Cambria Math" panose="02040503050406030204" pitchFamily="18" charset="0"/>
                        <a:ea typeface="Cambria Math" panose="02040503050406030204" pitchFamily="18" charset="0"/>
                      </a:rPr>
                      <m:t>)</m:t>
                    </m:r>
                  </m:oMath>
                </a14:m>
                <a:r>
                  <a:rPr lang="en-US" altLang="zh-TW" dirty="0">
                    <a:latin typeface="Times New Roman" panose="02020603050405020304" pitchFamily="18" charset="0"/>
                    <a:cs typeface="Times New Roman" panose="02020603050405020304" pitchFamily="18" charset="0"/>
                  </a:rPr>
                  <a:t>,</a:t>
                </a:r>
                <a14:m>
                  <m:oMath xmlns:m="http://schemas.openxmlformats.org/officeDocument/2006/math">
                    <m:r>
                      <a:rPr lang="en-US" altLang="zh-TW" b="0" i="0" smtClean="0">
                        <a:latin typeface="Cambria Math" panose="02040503050406030204" pitchFamily="18" charset="0"/>
                        <a:ea typeface="Cambria Math" panose="02040503050406030204" pitchFamily="18" charset="0"/>
                      </a:rPr>
                      <m:t> </m:t>
                    </m:r>
                  </m:oMath>
                </a14:m>
                <a:endParaRPr lang="en-US" altLang="zh-TW" dirty="0" smtClean="0">
                  <a:latin typeface="Times New Roman" panose="02020603050405020304" pitchFamily="18" charset="0"/>
                  <a:cs typeface="Times New Roman" panose="02020603050405020304" pitchFamily="18" charset="0"/>
                </a:endParaRPr>
              </a:p>
              <a:p>
                <a:pPr marL="274638" lvl="1" indent="0" algn="ctr">
                  <a:lnSpc>
                    <a:spcPct val="200000"/>
                  </a:lnSpc>
                  <a:buNone/>
                </a:pP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𝑂</m:t>
                        </m:r>
                      </m:e>
                      <m:sub>
                        <m:r>
                          <a:rPr lang="en-US" altLang="zh-TW" b="0" i="1" smtClean="0">
                            <a:latin typeface="Cambria Math" panose="02040503050406030204" pitchFamily="18" charset="0"/>
                          </a:rPr>
                          <m:t>𝑝𝑞</m:t>
                        </m:r>
                        <m:r>
                          <a:rPr lang="en-US" altLang="zh-TW" i="1">
                            <a:latin typeface="Cambria Math" panose="02040503050406030204" pitchFamily="18" charset="0"/>
                          </a:rPr>
                          <m:t>,</m:t>
                        </m:r>
                        <m:r>
                          <a:rPr lang="en-US" altLang="zh-TW" i="1">
                            <a:latin typeface="Cambria Math" panose="02040503050406030204" pitchFamily="18" charset="0"/>
                          </a:rPr>
                          <m:t>𝑟</m:t>
                        </m:r>
                      </m:sub>
                    </m:sSub>
                    <m:box>
                      <m:boxPr>
                        <m:ctrlPr>
                          <a:rPr lang="en-US" altLang="zh-TW" i="1">
                            <a:latin typeface="Cambria Math" panose="02040503050406030204" pitchFamily="18" charset="0"/>
                          </a:rPr>
                        </m:ctrlPr>
                      </m:boxPr>
                      <m:e>
                        <m:r>
                          <a:rPr lang="en-US" altLang="zh-TW" i="1">
                            <a:latin typeface="Cambria Math" panose="02040503050406030204" pitchFamily="18" charset="0"/>
                          </a:rPr>
                          <m:t>≔</m:t>
                        </m:r>
                      </m:e>
                    </m:box>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𝑀</m:t>
                        </m:r>
                        <m:r>
                          <a:rPr lang="en-US" altLang="zh-TW" i="1">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𝑅</m:t>
                            </m:r>
                          </m:e>
                          <m:sup>
                            <m:r>
                              <a:rPr lang="en-US" altLang="zh-TW" b="0" i="1" smtClean="0">
                                <a:latin typeface="Cambria Math" panose="02040503050406030204" pitchFamily="18" charset="0"/>
                                <a:ea typeface="Cambria Math" panose="02040503050406030204" pitchFamily="18" charset="0"/>
                              </a:rPr>
                              <m:t>𝑝𝑞</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𝑟</m:t>
                            </m:r>
                          </m:sup>
                        </m:sSup>
                      </m:e>
                    </m:d>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𝑀</m:t>
                        </m:r>
                      </m:e>
                      <m:sup>
                        <m:r>
                          <a:rPr lang="en-US" altLang="zh-TW" i="1">
                            <a:latin typeface="Cambria Math" panose="02040503050406030204" pitchFamily="18" charset="0"/>
                            <a:ea typeface="Cambria Math" panose="02040503050406030204" pitchFamily="18" charset="0"/>
                          </a:rPr>
                          <m:t>𝑇</m:t>
                        </m:r>
                      </m:sup>
                    </m:sSup>
                    <m:r>
                      <a:rPr lang="en-US" altLang="zh-TW" i="1">
                        <a:latin typeface="Cambria Math" panose="02040503050406030204" pitchFamily="18" charset="0"/>
                        <a:ea typeface="Cambria Math" panose="02040503050406030204" pitchFamily="18" charset="0"/>
                      </a:rPr>
                      <m:t>𝑀</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𝐼</m:t>
                        </m:r>
                      </m:e>
                      <m:sub>
                        <m:r>
                          <a:rPr lang="en-US" altLang="zh-TW" i="1">
                            <a:latin typeface="Cambria Math" panose="02040503050406030204" pitchFamily="18" charset="0"/>
                            <a:ea typeface="Cambria Math" panose="02040503050406030204" pitchFamily="18" charset="0"/>
                          </a:rPr>
                          <m:t>𝑟</m:t>
                        </m:r>
                      </m:sub>
                    </m:sSub>
                    <m:r>
                      <a:rPr lang="en-US" altLang="zh-TW" i="1">
                        <a:latin typeface="Cambria Math" panose="02040503050406030204" pitchFamily="18" charset="0"/>
                      </a:rPr>
                      <m:t>}</m:t>
                    </m:r>
                    <m:r>
                      <a:rPr lang="en-US" altLang="zh-TW">
                        <a:latin typeface="Cambria Math" panose="02040503050406030204" pitchFamily="18" charset="0"/>
                      </a:rPr>
                      <m:t>,</m:t>
                    </m:r>
                  </m:oMath>
                </a14:m>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and </a:t>
                </a:r>
                <a:r>
                  <a:rPr lang="en-US" altLang="zh-TW" dirty="0">
                    <a:latin typeface="Times New Roman" panose="02020603050405020304" pitchFamily="18" charset="0"/>
                    <a:cs typeface="Times New Roman" panose="02020603050405020304" pitchFamily="18" charset="0"/>
                  </a:rPr>
                  <a:t>(</a:t>
                </a:r>
                <a14:m>
                  <m:oMath xmlns:m="http://schemas.openxmlformats.org/officeDocument/2006/math">
                    <m:r>
                      <a:rPr lang="en-US" altLang="zh-TW" i="1" dirty="0">
                        <a:latin typeface="Cambria Math" panose="02040503050406030204" pitchFamily="18" charset="0"/>
                        <a:cs typeface="Times New Roman" panose="02020603050405020304" pitchFamily="18" charset="0"/>
                      </a:rPr>
                      <m:t>𝑟</m:t>
                    </m:r>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𝑝𝑞</m:t>
                    </m:r>
                  </m:oMath>
                </a14:m>
                <a:r>
                  <a:rPr lang="en-US" altLang="zh-TW" dirty="0">
                    <a:latin typeface="Times New Roman" panose="02020603050405020304" pitchFamily="18" charset="0"/>
                    <a:cs typeface="Times New Roman" panose="02020603050405020304" pitchFamily="18" charset="0"/>
                  </a:rPr>
                  <a:t>) </a:t>
                </a:r>
              </a:p>
              <a:p>
                <a:pPr lvl="1">
                  <a:lnSpc>
                    <a:spcPct val="200000"/>
                  </a:lnSpc>
                </a:pPr>
                <a14:m>
                  <m:oMath xmlns:m="http://schemas.openxmlformats.org/officeDocument/2006/math">
                    <m:acc>
                      <m:accPr>
                        <m:chr m:val="̂"/>
                        <m:ctrlPr>
                          <a:rPr lang="en-US" altLang="zh-TW" i="1">
                            <a:latin typeface="Cambria Math" panose="02040503050406030204" pitchFamily="18" charset="0"/>
                          </a:rPr>
                        </m:ctrlPr>
                      </m:accPr>
                      <m:e>
                        <m:r>
                          <a:rPr lang="az-Cyrl-AZ" altLang="zh-TW" i="1">
                            <a:latin typeface="Cambria Math" panose="02040503050406030204" pitchFamily="18" charset="0"/>
                          </a:rPr>
                          <m:t>Г</m:t>
                        </m:r>
                      </m:e>
                    </m:acc>
                  </m:oMath>
                </a14:m>
                <a:r>
                  <a:rPr lang="en-US" altLang="zh-TW" dirty="0" smtClean="0">
                    <a:latin typeface="Times New Roman" panose="02020603050405020304" pitchFamily="18" charset="0"/>
                    <a:cs typeface="Times New Roman" panose="02020603050405020304" pitchFamily="18" charset="0"/>
                  </a:rPr>
                  <a:t> contains the first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𝑟</m:t>
                    </m:r>
                  </m:oMath>
                </a14:m>
                <a:r>
                  <a:rPr lang="en-US" altLang="zh-TW" dirty="0" smtClean="0">
                    <a:latin typeface="Times New Roman" panose="02020603050405020304" pitchFamily="18" charset="0"/>
                    <a:cs typeface="Times New Roman" panose="02020603050405020304" pitchFamily="18" charset="0"/>
                  </a:rPr>
                  <a:t> eigenvectors of  </a:t>
                </a:r>
                <a14:m>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𝑛</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b="0" i="1" smtClean="0">
                                <a:latin typeface="Cambria Math" panose="02040503050406030204" pitchFamily="18" charset="0"/>
                              </a:rPr>
                              <m:t>𝑦</m:t>
                            </m:r>
                          </m:e>
                        </m:acc>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b="0" i="1" smtClean="0">
                                    <a:latin typeface="Cambria Math" panose="02040503050406030204" pitchFamily="18" charset="0"/>
                                  </a:rPr>
                                  <m:t>𝑦</m:t>
                                </m:r>
                              </m:e>
                            </m:acc>
                            <m:r>
                              <a:rPr lang="en-US" altLang="zh-TW" i="1">
                                <a:latin typeface="Cambria Math" panose="02040503050406030204" pitchFamily="18" charset="0"/>
                              </a:rPr>
                              <m:t>)</m:t>
                            </m:r>
                          </m:e>
                          <m:sup>
                            <m:r>
                              <a:rPr lang="en-US" altLang="zh-TW" i="1">
                                <a:latin typeface="Cambria Math" panose="02040503050406030204" pitchFamily="18" charset="0"/>
                              </a:rPr>
                              <m:t>𝑇</m:t>
                            </m:r>
                          </m:sup>
                        </m:sSup>
                      </m:e>
                    </m:nary>
                  </m:oMath>
                </a14:m>
                <a:r>
                  <a:rPr lang="en-US" altLang="zh-TW" dirty="0" smtClean="0">
                    <a:latin typeface="Times New Roman" panose="02020603050405020304" pitchFamily="18" charset="0"/>
                    <a:cs typeface="Times New Roman" panose="02020603050405020304" pitchFamily="18" charset="0"/>
                  </a:rPr>
                  <a:t> with </a:t>
                </a:r>
                <a:r>
                  <a:rPr lang="en-US" altLang="zh-TW" dirty="0">
                    <a:latin typeface="Times New Roman" panose="02020603050405020304" pitchFamily="18" charset="0"/>
                    <a:cs typeface="Times New Roman" panose="02020603050405020304" pitchFamily="18" charset="0"/>
                  </a:rPr>
                  <a:t>size </a:t>
                </a:r>
                <a14:m>
                  <m:oMath xmlns:m="http://schemas.openxmlformats.org/officeDocument/2006/math">
                    <m:r>
                      <a:rPr lang="en-US" altLang="zh-TW" i="1" smtClean="0">
                        <a:solidFill>
                          <a:srgbClr val="FF0000"/>
                        </a:solidFill>
                        <a:latin typeface="Cambria Math" panose="02040503050406030204" pitchFamily="18" charset="0"/>
                      </a:rPr>
                      <m:t>𝑝𝑞</m:t>
                    </m:r>
                    <m:r>
                      <a:rPr lang="en-US" altLang="zh-TW" i="1">
                        <a:solidFill>
                          <a:srgbClr val="FF0000"/>
                        </a:solidFill>
                        <a:latin typeface="Cambria Math" panose="02040503050406030204" pitchFamily="18" charset="0"/>
                        <a:ea typeface="Cambria Math" panose="02040503050406030204" pitchFamily="18" charset="0"/>
                      </a:rPr>
                      <m:t>×</m:t>
                    </m:r>
                    <m:r>
                      <a:rPr lang="en-US" altLang="zh-TW" i="1">
                        <a:solidFill>
                          <a:srgbClr val="FF0000"/>
                        </a:solidFill>
                        <a:latin typeface="Cambria Math" panose="02040503050406030204" pitchFamily="18" charset="0"/>
                        <a:ea typeface="Cambria Math" panose="02040503050406030204" pitchFamily="18" charset="0"/>
                      </a:rPr>
                      <m:t>𝑝𝑞</m:t>
                    </m:r>
                  </m:oMath>
                </a14:m>
                <a:endParaRPr lang="en-US" altLang="zh-TW" dirty="0" smtClean="0">
                  <a:latin typeface="Times New Roman" panose="02020603050405020304" pitchFamily="18" charset="0"/>
                  <a:cs typeface="Times New Roman" panose="02020603050405020304" pitchFamily="18" charset="0"/>
                </a:endParaRPr>
              </a:p>
              <a:p>
                <a:pPr lvl="1">
                  <a:lnSpc>
                    <a:spcPct val="200000"/>
                  </a:lnSpc>
                </a:pPr>
                <a:r>
                  <a:rPr lang="en-US" altLang="zh-TW" dirty="0" smtClean="0">
                    <a:latin typeface="Times New Roman" panose="02020603050405020304" pitchFamily="18" charset="0"/>
                    <a:cs typeface="Times New Roman" panose="02020603050405020304" pitchFamily="18" charset="0"/>
                  </a:rPr>
                  <a:t>Reconstruct by </a:t>
                </a:r>
                <a14:m>
                  <m:oMath xmlns:m="http://schemas.openxmlformats.org/officeDocument/2006/math">
                    <m:r>
                      <a:rPr lang="en-US" altLang="zh-TW" i="1">
                        <a:latin typeface="Cambria Math" panose="02040503050406030204" pitchFamily="18" charset="0"/>
                      </a:rPr>
                      <m:t>𝑣𝑒𝑐</m:t>
                    </m:r>
                    <m:d>
                      <m:dPr>
                        <m:ctrlPr>
                          <a:rPr lang="en-US" altLang="zh-TW" i="1">
                            <a:latin typeface="Cambria Math" panose="02040503050406030204" pitchFamily="18" charset="0"/>
                          </a:rPr>
                        </m:ctrlPr>
                      </m:dPr>
                      <m:e>
                        <m:sSub>
                          <m:sSubPr>
                            <m:ctrlPr>
                              <a:rPr lang="en-US" altLang="zh-TW" i="1" smtClean="0">
                                <a:latin typeface="Cambria Math" panose="02040503050406030204" pitchFamily="18" charset="0"/>
                              </a:rPr>
                            </m:ctrlPr>
                          </m:sSubPr>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𝑋</m:t>
                                </m:r>
                              </m:e>
                            </m:acc>
                          </m:e>
                          <m:sub>
                            <m:r>
                              <a:rPr lang="en-US" altLang="zh-TW" b="0" i="1" smtClean="0">
                                <a:latin typeface="Cambria Math" panose="02040503050406030204" pitchFamily="18" charset="0"/>
                              </a:rPr>
                              <m:t>𝑖</m:t>
                            </m:r>
                          </m:sub>
                        </m:sSub>
                      </m:e>
                    </m:d>
                    <m:r>
                      <a:rPr lang="en-US" altLang="zh-TW" i="1">
                        <a:latin typeface="Cambria Math" panose="02040503050406030204" pitchFamily="18" charset="0"/>
                      </a:rPr>
                      <m:t>=</m:t>
                    </m:r>
                    <m:r>
                      <a:rPr lang="en-US" altLang="zh-TW" i="1">
                        <a:latin typeface="Cambria Math" panose="02040503050406030204" pitchFamily="18" charset="0"/>
                      </a:rPr>
                      <m:t>𝑣𝑒𝑐</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e>
                    </m:d>
                    <m:r>
                      <a:rPr lang="en-US" altLang="zh-TW" i="1">
                        <a:latin typeface="Cambria Math" panose="02040503050406030204" pitchFamily="18" charset="0"/>
                      </a:rPr>
                      <m:t>+</m:t>
                    </m:r>
                    <m:acc>
                      <m:accPr>
                        <m:chr m:val="̂"/>
                        <m:ctrlPr>
                          <a:rPr lang="en-US" altLang="zh-TW" i="1" smtClean="0">
                            <a:latin typeface="Cambria Math" panose="02040503050406030204" pitchFamily="18" charset="0"/>
                          </a:rPr>
                        </m:ctrlPr>
                      </m:accPr>
                      <m:e>
                        <m:r>
                          <a:rPr lang="az-Cyrl-AZ" altLang="zh-TW" i="1">
                            <a:latin typeface="Cambria Math" panose="02040503050406030204" pitchFamily="18" charset="0"/>
                          </a:rPr>
                          <m:t>Г</m:t>
                        </m:r>
                      </m:e>
                    </m:acc>
                    <m:sSup>
                      <m:sSupPr>
                        <m:ctrlPr>
                          <a:rPr lang="az-Cyrl-AZ" altLang="zh-TW" i="1" smtClean="0">
                            <a:latin typeface="Cambria Math" panose="02040503050406030204" pitchFamily="18" charset="0"/>
                          </a:rPr>
                        </m:ctrlPr>
                      </m:sSupPr>
                      <m:e>
                        <m:acc>
                          <m:accPr>
                            <m:chr m:val="̂"/>
                            <m:ctrlPr>
                              <a:rPr lang="en-US" altLang="zh-TW" i="1">
                                <a:latin typeface="Cambria Math" panose="02040503050406030204" pitchFamily="18" charset="0"/>
                              </a:rPr>
                            </m:ctrlPr>
                          </m:accPr>
                          <m:e>
                            <m:r>
                              <a:rPr lang="az-Cyrl-AZ" altLang="zh-TW" i="1">
                                <a:latin typeface="Cambria Math" panose="02040503050406030204" pitchFamily="18" charset="0"/>
                              </a:rPr>
                              <m:t>Г</m:t>
                            </m:r>
                          </m:e>
                        </m:acc>
                      </m:e>
                      <m:sup>
                        <m:r>
                          <a:rPr lang="en-US" altLang="zh-TW" b="0" i="1" smtClean="0">
                            <a:latin typeface="Cambria Math" panose="02040503050406030204" pitchFamily="18" charset="0"/>
                          </a:rPr>
                          <m:t>𝑇</m:t>
                        </m:r>
                      </m:sup>
                    </m:sSup>
                    <m:r>
                      <a:rPr lang="en-US" altLang="zh-TW" b="0" i="1" smtClean="0">
                        <a:latin typeface="Cambria Math" panose="02040503050406030204" pitchFamily="18" charset="0"/>
                      </a:rPr>
                      <m:t>𝑣𝑒𝑐</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b="0" i="1" smtClean="0">
                        <a:latin typeface="Cambria Math" panose="02040503050406030204" pitchFamily="18" charset="0"/>
                      </a:rPr>
                      <m:t>)</m:t>
                    </m:r>
                  </m:oMath>
                </a14:m>
                <a:endParaRPr lang="en-US" altLang="zh-TW" dirty="0" smtClean="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lvl="1"/>
                <a:endParaRPr lang="en-US" altLang="zh-TW" dirty="0" smtClean="0">
                  <a:latin typeface="Times New Roman" panose="02020603050405020304" pitchFamily="18" charset="0"/>
                  <a:cs typeface="Times New Roman" panose="02020603050405020304" pitchFamily="18" charset="0"/>
                </a:endParaRPr>
              </a:p>
              <a:p>
                <a:pPr lvl="1"/>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591368" y="1196752"/>
                <a:ext cx="11409287" cy="4937760"/>
              </a:xfrm>
              <a:blipFill>
                <a:blip r:embed="rId4"/>
                <a:stretch>
                  <a:fillRect l="-481" b="-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54</a:t>
            </a:fld>
            <a:endParaRPr lang="zh-TW" altLang="en-US" dirty="0"/>
          </a:p>
        </p:txBody>
      </p:sp>
    </p:spTree>
    <p:extLst>
      <p:ext uri="{BB962C8B-B14F-4D97-AF65-F5344CB8AC3E}">
        <p14:creationId xmlns:p14="http://schemas.microsoft.com/office/powerpoint/2010/main" val="228824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r>
              <a:rPr lang="en-US" altLang="zh-TW" kern="1200" dirty="0" smtClean="0">
                <a:solidFill>
                  <a:schemeClr val="accent4">
                    <a:lumMod val="50000"/>
                  </a:schemeClr>
                </a:solidFill>
                <a:latin typeface="+mj-lt"/>
                <a:ea typeface="+mj-ea"/>
                <a:cs typeface="+mj-cs"/>
              </a:rPr>
              <a:t>Proposed 2SDR method </a:t>
            </a:r>
            <a:r>
              <a:rPr lang="en-US" altLang="zh-TW" kern="1200" dirty="0" smtClean="0">
                <a:solidFill>
                  <a:schemeClr val="accent4">
                    <a:lumMod val="50000"/>
                  </a:schemeClr>
                </a:solidFill>
                <a:latin typeface="+mj-lt"/>
                <a:ea typeface="+mj-ea"/>
                <a:cs typeface="+mj-cs"/>
              </a:rPr>
              <a:t>(</a:t>
            </a:r>
            <a:r>
              <a:rPr lang="en-US" altLang="zh-TW" kern="1200" dirty="0">
                <a:solidFill>
                  <a:schemeClr val="accent4">
                    <a:lumMod val="50000"/>
                  </a:schemeClr>
                </a:solidFill>
                <a:latin typeface="+mj-lt"/>
                <a:ea typeface="+mj-ea"/>
                <a:cs typeface="+mj-cs"/>
              </a:rPr>
              <a:t>2</a:t>
            </a:r>
            <a:r>
              <a:rPr lang="en-US" altLang="zh-TW" kern="1200" dirty="0" smtClean="0">
                <a:solidFill>
                  <a:schemeClr val="accent4">
                    <a:lumMod val="50000"/>
                  </a:schemeClr>
                </a:solidFill>
                <a:latin typeface="+mj-lt"/>
                <a:ea typeface="+mj-ea"/>
                <a:cs typeface="+mj-cs"/>
              </a:rPr>
              <a:t>/2)</a:t>
            </a:r>
            <a:endParaRPr lang="zh-TW" altLang="en-US" kern="1200" dirty="0">
              <a:solidFill>
                <a:schemeClr val="accent4">
                  <a:lumMod val="50000"/>
                </a:schemeClr>
              </a:solidFill>
              <a:latin typeface="+mj-lt"/>
              <a:ea typeface="+mj-ea"/>
              <a:cs typeface="+mj-cs"/>
            </a:endParaRPr>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479376" y="1268760"/>
                <a:ext cx="11809312" cy="4937760"/>
              </a:xfrm>
            </p:spPr>
            <p:txBody>
              <a:bodyPr/>
              <a:lstStyle/>
              <a:p>
                <a:r>
                  <a:rPr lang="en-US" altLang="zh-TW" dirty="0">
                    <a:latin typeface="Times New Roman" panose="02020603050405020304" pitchFamily="18" charset="0"/>
                    <a:cs typeface="Times New Roman" panose="02020603050405020304" pitchFamily="18" charset="0"/>
                  </a:rPr>
                  <a:t>The </a:t>
                </a:r>
                <a:r>
                  <a:rPr lang="en-US" altLang="zh-TW" dirty="0" smtClean="0">
                    <a:latin typeface="Times New Roman" panose="02020603050405020304" pitchFamily="18" charset="0"/>
                    <a:cs typeface="Times New Roman" panose="02020603050405020304" pitchFamily="18" charset="0"/>
                  </a:rPr>
                  <a:t>model of 2SDR</a:t>
                </a:r>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is</a:t>
                </a:r>
                <a:endParaRPr lang="en-US" altLang="zh-TW" b="0" dirty="0" smtClean="0">
                  <a:latin typeface="Times New Roman" panose="02020603050405020304" pitchFamily="18" charset="0"/>
                  <a:cs typeface="Times New Roman" panose="02020603050405020304" pitchFamily="18" charset="0"/>
                </a:endParaRPr>
              </a:p>
              <a:p>
                <a:pPr lvl="2"/>
                <a:r>
                  <a:rPr lang="en-US" altLang="zh-TW" b="0" dirty="0" smtClean="0">
                    <a:latin typeface="Times New Roman" panose="02020603050405020304" pitchFamily="18" charset="0"/>
                    <a:cs typeface="Times New Roman" panose="02020603050405020304" pitchFamily="18" charset="0"/>
                  </a:rPr>
                  <a:t>1 stage</a:t>
                </a:r>
              </a:p>
              <a:p>
                <a:pPr marL="274638" lvl="1"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r>
                        <a:rPr lang="en-US" altLang="zh-TW" i="1">
                          <a:latin typeface="Cambria Math" panose="02040503050406030204" pitchFamily="18" charset="0"/>
                        </a:rPr>
                        <m:t>+</m:t>
                      </m:r>
                      <m:r>
                        <a:rPr lang="en-US" altLang="zh-TW" i="1">
                          <a:latin typeface="Cambria Math" panose="02040503050406030204" pitchFamily="18" charset="0"/>
                        </a:rPr>
                        <m:t>𝐴𝑈</m:t>
                      </m:r>
                      <m:sSup>
                        <m:sSupPr>
                          <m:ctrlPr>
                            <a:rPr lang="en-US" altLang="zh-TW" i="1">
                              <a:latin typeface="Cambria Math" panose="02040503050406030204" pitchFamily="18" charset="0"/>
                            </a:rPr>
                          </m:ctrlPr>
                        </m:sSupPr>
                        <m:e>
                          <m:r>
                            <a:rPr lang="en-US" altLang="zh-TW" i="1">
                              <a:latin typeface="Cambria Math" panose="02040503050406030204" pitchFamily="18" charset="0"/>
                            </a:rPr>
                            <m:t>𝐵</m:t>
                          </m:r>
                        </m:e>
                        <m:sup>
                          <m:r>
                            <a:rPr lang="en-US" altLang="zh-TW" i="1">
                              <a:latin typeface="Cambria Math" panose="02040503050406030204" pitchFamily="18" charset="0"/>
                            </a:rPr>
                            <m:t>𝑇</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𝜀</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zh-TW" altLang="en-US" b="0" i="1" smtClean="0">
                          <a:latin typeface="Cambria Math" panose="02040503050406030204" pitchFamily="18" charset="0"/>
                        </a:rPr>
                        <m:t>𝜖</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 </m:t>
                          </m:r>
                          <m:r>
                            <a:rPr lang="en-US" altLang="zh-TW" b="0" i="1" smtClean="0">
                              <a:latin typeface="Cambria Math" panose="02040503050406030204" pitchFamily="18" charset="0"/>
                            </a:rPr>
                            <m:t>𝑅</m:t>
                          </m:r>
                        </m:e>
                        <m:sup>
                          <m:r>
                            <a:rPr lang="en-US" altLang="zh-TW" b="0" i="1" smtClean="0">
                              <a:latin typeface="Cambria Math" panose="02040503050406030204" pitchFamily="18" charset="0"/>
                            </a:rPr>
                            <m:t>𝑝</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𝑞</m:t>
                          </m:r>
                        </m:sup>
                      </m:sSup>
                    </m:oMath>
                  </m:oMathPara>
                </a14:m>
                <a:endParaRPr lang="en-US" altLang="zh-TW" b="0" dirty="0" smtClean="0">
                  <a:latin typeface="Times New Roman" panose="02020603050405020304" pitchFamily="18" charset="0"/>
                  <a:cs typeface="Times New Roman" panose="02020603050405020304" pitchFamily="18" charset="0"/>
                </a:endParaRPr>
              </a:p>
              <a:p>
                <a:pPr marL="274638" lvl="1" indent="0" algn="ctr">
                  <a:buNone/>
                </a:pPr>
                <a:r>
                  <a:rPr lang="en-US" altLang="zh-TW" dirty="0" smtClean="0"/>
                  <a:t>where </a:t>
                </a:r>
                <a14:m>
                  <m:oMath xmlns:m="http://schemas.openxmlformats.org/officeDocument/2006/math">
                    <m:r>
                      <m:rPr>
                        <m:sty m:val="p"/>
                      </m:rPr>
                      <a:rPr lang="en-US" altLang="zh-TW">
                        <a:latin typeface="Cambria Math" panose="02040503050406030204" pitchFamily="18" charset="0"/>
                      </a:rPr>
                      <m:t>A</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𝑂</m:t>
                        </m:r>
                      </m:e>
                      <m:sub>
                        <m:r>
                          <a:rPr lang="en-US" altLang="zh-TW" i="1">
                            <a:latin typeface="Cambria Math" panose="02040503050406030204" pitchFamily="18" charset="0"/>
                            <a:ea typeface="Cambria Math" panose="02040503050406030204" pitchFamily="18" charset="0"/>
                          </a:rPr>
                          <m:t>𝑝</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𝑝</m:t>
                            </m:r>
                          </m:e>
                          <m:sub>
                            <m:r>
                              <a:rPr lang="en-US" altLang="zh-TW" i="1">
                                <a:latin typeface="Cambria Math" panose="02040503050406030204" pitchFamily="18" charset="0"/>
                                <a:ea typeface="Cambria Math" panose="02040503050406030204" pitchFamily="18" charset="0"/>
                              </a:rPr>
                              <m:t>0</m:t>
                            </m:r>
                          </m:sub>
                        </m:sSub>
                      </m:sub>
                    </m:sSub>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𝐵</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𝑂</m:t>
                        </m:r>
                      </m:e>
                      <m:sub>
                        <m:r>
                          <a:rPr lang="en-US" altLang="zh-TW" i="1">
                            <a:latin typeface="Cambria Math" panose="02040503050406030204" pitchFamily="18" charset="0"/>
                            <a:ea typeface="Cambria Math" panose="02040503050406030204" pitchFamily="18" charset="0"/>
                          </a:rPr>
                          <m:t>𝑞</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𝑞</m:t>
                            </m:r>
                          </m:e>
                          <m:sub>
                            <m:r>
                              <a:rPr lang="en-US" altLang="zh-TW" i="1">
                                <a:latin typeface="Cambria Math" panose="02040503050406030204" pitchFamily="18" charset="0"/>
                                <a:ea typeface="Cambria Math" panose="02040503050406030204" pitchFamily="18" charset="0"/>
                              </a:rPr>
                              <m:t>0</m:t>
                            </m:r>
                          </m:sub>
                        </m:sSub>
                      </m:sub>
                    </m:sSub>
                    <m:r>
                      <a:rPr lang="en-US" altLang="zh-TW">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𝑈</m:t>
                    </m:r>
                    <m:r>
                      <a:rPr lang="en-US" altLang="zh-TW" i="1">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 </m:t>
                        </m:r>
                        <m:r>
                          <a:rPr lang="en-US" altLang="zh-TW" i="1">
                            <a:latin typeface="Cambria Math" panose="02040503050406030204" pitchFamily="18" charset="0"/>
                          </a:rPr>
                          <m:t>𝑅</m:t>
                        </m:r>
                      </m:e>
                      <m:sup>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0</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𝑞</m:t>
                            </m:r>
                          </m:e>
                          <m:sub>
                            <m:r>
                              <a:rPr lang="en-US" altLang="zh-TW" i="1">
                                <a:latin typeface="Cambria Math" panose="02040503050406030204" pitchFamily="18" charset="0"/>
                                <a:ea typeface="Cambria Math" panose="02040503050406030204" pitchFamily="18" charset="0"/>
                              </a:rPr>
                              <m:t>0</m:t>
                            </m:r>
                          </m:sub>
                        </m:sSub>
                      </m:sup>
                    </m:sSup>
                  </m:oMath>
                </a14:m>
                <a:r>
                  <a:rPr lang="en-US" altLang="zh-TW" b="0" dirty="0" smtClean="0">
                    <a:latin typeface="Times New Roman" panose="02020603050405020304" pitchFamily="18" charset="0"/>
                    <a:cs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i="1" dirty="0">
                        <a:latin typeface="Cambria Math" panose="02040503050406030204" pitchFamily="18" charset="0"/>
                        <a:ea typeface="Cambria Math" panose="02040503050406030204" pitchFamily="18" charset="0"/>
                        <a:cs typeface="Times New Roman" panose="02020603050405020304" pitchFamily="18" charset="0"/>
                      </a:rPr>
                      <m:t>𝑝</m:t>
                    </m:r>
                  </m:oMath>
                </a14:m>
                <a:r>
                  <a:rPr lang="en-US" altLang="zh-TW"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TW"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i="1" dirty="0">
                        <a:latin typeface="Cambria Math" panose="02040503050406030204" pitchFamily="18" charset="0"/>
                        <a:ea typeface="Cambria Math" panose="02040503050406030204" pitchFamily="18" charset="0"/>
                        <a:cs typeface="Times New Roman" panose="02020603050405020304" pitchFamily="18" charset="0"/>
                      </a:rPr>
                      <m:t>𝑞</m:t>
                    </m:r>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TW" b="0" dirty="0" smtClean="0">
                  <a:latin typeface="Times New Roman" panose="02020603050405020304" pitchFamily="18" charset="0"/>
                  <a:cs typeface="Times New Roman" panose="02020603050405020304" pitchFamily="18" charset="0"/>
                </a:endParaRPr>
              </a:p>
              <a:p>
                <a:pPr marL="274638" lvl="1" indent="0" algn="ctr">
                  <a:buNone/>
                </a:pPr>
                <a14:m>
                  <m:oMath xmlns:m="http://schemas.openxmlformats.org/officeDocument/2006/math">
                    <m:r>
                      <a:rPr lang="en-US" altLang="zh-TW" i="1">
                        <a:latin typeface="Cambria Math" panose="02040503050406030204" pitchFamily="18" charset="0"/>
                        <a:ea typeface="Cambria Math" panose="02040503050406030204" pitchFamily="18" charset="0"/>
                      </a:rPr>
                      <m:t>𝐶𝑜𝑣</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𝑣𝑒𝑐</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𝑈</m:t>
                        </m:r>
                        <m:r>
                          <a:rPr lang="en-US" altLang="zh-TW" i="1">
                            <a:latin typeface="Cambria Math" panose="02040503050406030204" pitchFamily="18" charset="0"/>
                            <a:ea typeface="Cambria Math" panose="02040503050406030204" pitchFamily="18" charset="0"/>
                          </a:rPr>
                          <m:t>)</m:t>
                        </m:r>
                      </m:e>
                    </m:d>
                  </m:oMath>
                </a14:m>
                <a:r>
                  <a:rPr lang="zh-TW" altLang="en-US" dirty="0"/>
                  <a:t> </a:t>
                </a:r>
                <a:r>
                  <a:rPr lang="en-US" altLang="zh-TW" dirty="0" smtClean="0"/>
                  <a:t>is not diagonal</a:t>
                </a:r>
                <a:endParaRPr lang="zh-TW" altLang="en-US" dirty="0"/>
              </a:p>
              <a:p>
                <a:pPr lvl="2"/>
                <a:r>
                  <a:rPr lang="en-US" altLang="zh-TW" dirty="0" smtClean="0">
                    <a:latin typeface="Times New Roman" panose="02020603050405020304" pitchFamily="18" charset="0"/>
                    <a:cs typeface="Times New Roman" panose="02020603050405020304" pitchFamily="18" charset="0"/>
                  </a:rPr>
                  <a:t>2 stage</a:t>
                </a:r>
                <a:endParaRPr lang="en-US" altLang="zh-TW" b="0" dirty="0" smtClean="0">
                  <a:latin typeface="Times New Roman" panose="02020603050405020304" pitchFamily="18" charset="0"/>
                  <a:cs typeface="Times New Roman" panose="02020603050405020304" pitchFamily="18" charset="0"/>
                </a:endParaRPr>
              </a:p>
              <a:p>
                <a:pPr marL="274638" lvl="1" indent="0" algn="ctr">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𝑣𝑒𝑐</m:t>
                      </m:r>
                      <m:d>
                        <m:dPr>
                          <m:ctrlPr>
                            <a:rPr lang="en-US" altLang="zh-TW" b="0" i="1" smtClean="0">
                              <a:latin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𝑈</m:t>
                          </m:r>
                        </m:e>
                      </m:d>
                      <m:r>
                        <a:rPr lang="en-US" altLang="zh-TW" b="0" i="0" smtClean="0">
                          <a:latin typeface="Cambria Math" panose="02040503050406030204" pitchFamily="18" charset="0"/>
                        </a:rPr>
                        <m:t>=</m:t>
                      </m:r>
                      <m:r>
                        <a:rPr lang="en-US" altLang="zh-TW" i="1" smtClean="0">
                          <a:latin typeface="Cambria Math" panose="02040503050406030204" pitchFamily="18" charset="0"/>
                        </a:rPr>
                        <m:t>𝐺</m:t>
                      </m:r>
                      <m:r>
                        <a:rPr lang="en-US" altLang="zh-TW" i="1">
                          <a:latin typeface="Cambria Math" panose="02040503050406030204" pitchFamily="18" charset="0"/>
                        </a:rPr>
                        <m:t>𝑣</m:t>
                      </m:r>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zh-TW" altLang="en-US" i="1">
                              <a:latin typeface="Cambria Math" panose="02040503050406030204" pitchFamily="18" charset="0"/>
                            </a:rPr>
                            <m:t>𝜀</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 </m:t>
                      </m:r>
                    </m:oMath>
                  </m:oMathPara>
                </a14:m>
                <a:endParaRPr lang="en-US" altLang="zh-TW" b="0" i="1" dirty="0" smtClean="0">
                  <a:latin typeface="Cambria Math" panose="02040503050406030204" pitchFamily="18" charset="0"/>
                </a:endParaRPr>
              </a:p>
              <a:p>
                <a:pPr marL="274638" lvl="1" indent="0" algn="ctr">
                  <a:buNone/>
                </a:pPr>
                <a:r>
                  <a:rPr lang="en-US" altLang="zh-TW" b="0" dirty="0" smtClean="0">
                    <a:ea typeface="Cambria Math" panose="02040503050406030204" pitchFamily="18" charset="0"/>
                  </a:rPr>
                  <a:t>Where </a:t>
                </a:r>
                <a14:m>
                  <m:oMath xmlns:m="http://schemas.openxmlformats.org/officeDocument/2006/math">
                    <m:r>
                      <m:rPr>
                        <m:sty m:val="p"/>
                      </m:rPr>
                      <a:rPr lang="en-US" altLang="zh-TW" b="0" i="0" smtClean="0">
                        <a:latin typeface="Cambria Math" panose="02040503050406030204" pitchFamily="18" charset="0"/>
                      </a:rPr>
                      <m:t>G</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𝑂</m:t>
                        </m:r>
                      </m:e>
                      <m:sub>
                        <m:sSub>
                          <m:sSubPr>
                            <m:ctrlPr>
                              <a:rPr lang="en-US" altLang="zh-TW" b="0" i="1" smtClean="0">
                                <a:latin typeface="Cambria Math" panose="02040503050406030204" pitchFamily="18" charset="0"/>
                                <a:ea typeface="Cambria Math" panose="02040503050406030204" pitchFamily="18" charset="0"/>
                              </a:rPr>
                            </m:ctrlPr>
                          </m:sSubPr>
                          <m:e>
                            <m:r>
                              <a:rPr lang="en-US" altLang="zh-TW" i="1" smtClean="0">
                                <a:latin typeface="Cambria Math" panose="02040503050406030204" pitchFamily="18" charset="0"/>
                                <a:ea typeface="Cambria Math" panose="02040503050406030204" pitchFamily="18" charset="0"/>
                              </a:rPr>
                              <m:t>𝑝</m:t>
                            </m:r>
                          </m:e>
                          <m:sub>
                            <m:r>
                              <a:rPr lang="en-US" altLang="zh-TW" b="0" i="1" smtClean="0">
                                <a:latin typeface="Cambria Math" panose="02040503050406030204" pitchFamily="18" charset="0"/>
                                <a:ea typeface="Cambria Math" panose="02040503050406030204" pitchFamily="18" charset="0"/>
                              </a:rPr>
                              <m:t>0</m:t>
                            </m:r>
                          </m:sub>
                        </m:sSub>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𝑞</m:t>
                            </m:r>
                          </m:e>
                          <m:sub>
                            <m:r>
                              <a:rPr lang="en-US" altLang="zh-TW" b="0" i="1" smtClean="0">
                                <a:latin typeface="Cambria Math" panose="02040503050406030204" pitchFamily="18" charset="0"/>
                                <a:ea typeface="Cambria Math" panose="02040503050406030204" pitchFamily="18" charset="0"/>
                              </a:rPr>
                              <m:t>0</m:t>
                            </m:r>
                          </m:sub>
                        </m:sSub>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i="1" smtClean="0">
                            <a:latin typeface="Cambria Math" panose="02040503050406030204" pitchFamily="18" charset="0"/>
                            <a:ea typeface="Cambria Math" panose="02040503050406030204" pitchFamily="18" charset="0"/>
                          </a:rPr>
                          <m:t> </m:t>
                        </m:r>
                      </m:sub>
                    </m:sSub>
                  </m:oMath>
                </a14:m>
                <a:r>
                  <a:rPr lang="en-US" altLang="zh-TW" b="0" dirty="0" smtClean="0">
                    <a:ea typeface="Cambria Math" panose="02040503050406030204" pitchFamily="18" charset="0"/>
                  </a:rPr>
                  <a:t>and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𝑣</m:t>
                    </m:r>
                    <m:r>
                      <a:rPr lang="en-US" altLang="zh-TW" i="1">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 </m:t>
                        </m:r>
                        <m:r>
                          <a:rPr lang="en-US" altLang="zh-TW" i="1">
                            <a:latin typeface="Cambria Math" panose="02040503050406030204" pitchFamily="18" charset="0"/>
                          </a:rPr>
                          <m:t>𝑅</m:t>
                        </m:r>
                      </m:e>
                      <m:sup>
                        <m:r>
                          <a:rPr lang="en-US" altLang="zh-TW" b="0" i="1" smtClean="0">
                            <a:latin typeface="Cambria Math" panose="02040503050406030204" pitchFamily="18" charset="0"/>
                          </a:rPr>
                          <m:t>𝑟</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sup>
                    </m:sSup>
                    <m:r>
                      <a:rPr lang="en-US" altLang="zh-TW" b="0" i="1" smtClean="0">
                        <a:latin typeface="Cambria Math" panose="02040503050406030204" pitchFamily="18" charset="0"/>
                        <a:ea typeface="Cambria Math" panose="02040503050406030204" pitchFamily="18" charset="0"/>
                      </a:rPr>
                      <m:t>,</m:t>
                    </m:r>
                  </m:oMath>
                </a14:m>
                <a:r>
                  <a:rPr lang="en-US" altLang="zh-TW" dirty="0">
                    <a:ea typeface="Cambria Math" panose="02040503050406030204" pitchFamily="18" charset="0"/>
                    <a:cs typeface="Times New Roman" panose="02020603050405020304" pitchFamily="18" charset="0"/>
                  </a:rPr>
                  <a:t> </a:t>
                </a:r>
                <a14:m>
                  <m:oMath xmlns:m="http://schemas.openxmlformats.org/officeDocument/2006/math">
                    <m:r>
                      <a:rPr lang="en-US" altLang="zh-TW" i="1" dirty="0">
                        <a:latin typeface="Cambria Math" panose="02040503050406030204" pitchFamily="18" charset="0"/>
                        <a:ea typeface="Cambria Math" panose="02040503050406030204" pitchFamily="18" charset="0"/>
                        <a:cs typeface="Times New Roman" panose="02020603050405020304" pitchFamily="18" charset="0"/>
                      </a:rPr>
                      <m:t>𝑟</m:t>
                    </m:r>
                    <m:r>
                      <a:rPr lang="en-US" altLang="zh-TW"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0</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𝑞</m:t>
                        </m:r>
                      </m:e>
                      <m:sub>
                        <m:r>
                          <a:rPr lang="en-US" altLang="zh-TW" i="1">
                            <a:latin typeface="Cambria Math" panose="02040503050406030204" pitchFamily="18" charset="0"/>
                          </a:rPr>
                          <m:t>0</m:t>
                        </m:r>
                      </m:sub>
                    </m:sSub>
                  </m:oMath>
                </a14:m>
                <a:endParaRPr lang="en-US" altLang="zh-TW" dirty="0" smtClean="0">
                  <a:latin typeface="Times New Roman" panose="02020603050405020304" pitchFamily="18" charset="0"/>
                  <a:ea typeface="Cambria Math" panose="02040503050406030204" pitchFamily="18" charset="0"/>
                  <a:cs typeface="Times New Roman" panose="02020603050405020304" pitchFamily="18" charset="0"/>
                </a:endParaRPr>
              </a:p>
              <a:p>
                <a:pPr lvl="1">
                  <a:lnSpc>
                    <a:spcPct val="150000"/>
                  </a:lnSpc>
                </a:pPr>
                <a:r>
                  <a:rPr lang="en-US" altLang="zh-TW" dirty="0">
                    <a:latin typeface="Times New Roman" panose="02020603050405020304" pitchFamily="18" charset="0"/>
                    <a:cs typeface="Times New Roman" panose="02020603050405020304" pitchFamily="18" charset="0"/>
                  </a:rPr>
                  <a:t>Rearrange as </a:t>
                </a:r>
                <a14:m>
                  <m:oMath xmlns:m="http://schemas.openxmlformats.org/officeDocument/2006/math">
                    <m:r>
                      <a:rPr lang="en-US" altLang="zh-TW">
                        <a:latin typeface="Cambria Math" panose="02040503050406030204" pitchFamily="18" charset="0"/>
                      </a:rPr>
                      <m:t>  </m:t>
                    </m:r>
                    <m:r>
                      <a:rPr lang="en-US" altLang="zh-TW" i="1">
                        <a:latin typeface="Cambria Math" panose="02040503050406030204" pitchFamily="18" charset="0"/>
                      </a:rPr>
                      <m:t>𝑣𝑒𝑐</m:t>
                    </m:r>
                    <m:d>
                      <m:dPr>
                        <m:ctrlPr>
                          <a:rPr lang="en-US" altLang="zh-TW" i="1">
                            <a:latin typeface="Cambria Math" panose="02040503050406030204" pitchFamily="18" charset="0"/>
                          </a:rPr>
                        </m:ctrlPr>
                      </m:dPr>
                      <m:e>
                        <m:r>
                          <a:rPr lang="en-US" altLang="zh-TW" i="1">
                            <a:latin typeface="Cambria Math" panose="02040503050406030204" pitchFamily="18" charset="0"/>
                          </a:rPr>
                          <m:t>𝑋</m:t>
                        </m:r>
                      </m:e>
                    </m:d>
                    <m:r>
                      <a:rPr lang="en-US" altLang="zh-TW" i="1">
                        <a:latin typeface="Cambria Math" panose="02040503050406030204" pitchFamily="18" charset="0"/>
                      </a:rPr>
                      <m:t>=</m:t>
                    </m:r>
                    <m:r>
                      <a:rPr lang="en-US" altLang="zh-TW" i="1">
                        <a:latin typeface="Cambria Math" panose="02040503050406030204" pitchFamily="18" charset="0"/>
                      </a:rPr>
                      <m:t>𝑣𝑒𝑐</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e>
                    </m:d>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𝐵</m:t>
                        </m:r>
                        <m:r>
                          <m:rPr>
                            <m:nor/>
                          </m:rPr>
                          <a:rPr lang="zh-TW" altLang="en-US">
                            <a:latin typeface="Times New Roman" panose="02020603050405020304" pitchFamily="18" charset="0"/>
                            <a:cs typeface="Times New Roman" panose="02020603050405020304" pitchFamily="18" charset="0"/>
                          </a:rPr>
                          <m:t>⊗</m:t>
                        </m:r>
                        <m:r>
                          <a:rPr lang="en-US" altLang="zh-TW" i="1">
                            <a:latin typeface="Cambria Math" panose="02040503050406030204" pitchFamily="18" charset="0"/>
                          </a:rPr>
                          <m:t>𝐴</m:t>
                        </m:r>
                      </m:e>
                    </m:d>
                    <m:r>
                      <a:rPr lang="en-US" altLang="zh-TW" i="1">
                        <a:latin typeface="Cambria Math" panose="02040503050406030204" pitchFamily="18" charset="0"/>
                      </a:rPr>
                      <m:t>𝐺</m:t>
                    </m:r>
                    <m:r>
                      <a:rPr lang="en-US" altLang="zh-TW" i="1">
                        <a:latin typeface="Cambria Math" panose="02040503050406030204" pitchFamily="18" charset="0"/>
                      </a:rPr>
                      <m:t> </m:t>
                    </m:r>
                    <m:r>
                      <a:rPr lang="en-US" altLang="zh-TW" i="1">
                        <a:latin typeface="Cambria Math" panose="02040503050406030204" pitchFamily="18" charset="0"/>
                      </a:rPr>
                      <m:t>𝑣</m:t>
                    </m:r>
                    <m:r>
                      <a:rPr lang="en-US" altLang="zh-TW" i="1">
                        <a:latin typeface="Cambria Math" panose="02040503050406030204" pitchFamily="18" charset="0"/>
                      </a:rPr>
                      <m:t>+</m:t>
                    </m:r>
                    <m:r>
                      <a:rPr lang="en-US" altLang="zh-TW" i="1">
                        <a:latin typeface="Cambria Math" panose="02040503050406030204" pitchFamily="18" charset="0"/>
                      </a:rPr>
                      <m:t>𝑣𝑒𝑐</m:t>
                    </m:r>
                    <m:r>
                      <a:rPr lang="en-US" altLang="zh-TW" i="1">
                        <a:latin typeface="Cambria Math" panose="02040503050406030204" pitchFamily="18" charset="0"/>
                      </a:rPr>
                      <m:t>(</m:t>
                    </m:r>
                    <m:r>
                      <a:rPr lang="zh-TW" altLang="en-US" i="1">
                        <a:latin typeface="Cambria Math" panose="02040503050406030204" pitchFamily="18" charset="0"/>
                      </a:rPr>
                      <m:t>𝜀</m:t>
                    </m:r>
                    <m:r>
                      <a:rPr lang="en-US" altLang="zh-TW" i="1">
                        <a:latin typeface="Cambria Math" panose="02040503050406030204" pitchFamily="18" charset="0"/>
                      </a:rPr>
                      <m:t>)</m:t>
                    </m:r>
                  </m:oMath>
                </a14:m>
                <a:r>
                  <a:rPr lang="en-US" altLang="zh-TW"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TW" dirty="0" smtClean="0">
                    <a:latin typeface="Times New Roman" panose="02020603050405020304" pitchFamily="18" charset="0"/>
                    <a:ea typeface="Cambria Math" panose="02040503050406030204" pitchFamily="18" charset="0"/>
                    <a:cs typeface="Times New Roman" panose="02020603050405020304" pitchFamily="18" charset="0"/>
                  </a:rPr>
                  <a:t>,</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𝑣𝑒𝑐</m:t>
                    </m:r>
                    <m:d>
                      <m:dPr>
                        <m:ctrlPr>
                          <a:rPr lang="en-US" altLang="zh-TW" i="1">
                            <a:latin typeface="Cambria Math" panose="02040503050406030204" pitchFamily="18" charset="0"/>
                            <a:ea typeface="Cambria Math" panose="02040503050406030204" pitchFamily="18" charset="0"/>
                          </a:rPr>
                        </m:ctrlPr>
                      </m:dPr>
                      <m:e>
                        <m:r>
                          <a:rPr lang="zh-TW" altLang="en-US" i="1">
                            <a:latin typeface="Cambria Math" panose="02040503050406030204" pitchFamily="18" charset="0"/>
                          </a:rPr>
                          <m:t>𝜀</m:t>
                        </m:r>
                      </m:e>
                    </m:d>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𝑁</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0,</m:t>
                        </m:r>
                        <m:sSup>
                          <m:sSupPr>
                            <m:ctrlPr>
                              <a:rPr lang="en-US" altLang="zh-TW" i="1">
                                <a:latin typeface="Cambria Math" panose="02040503050406030204" pitchFamily="18" charset="0"/>
                                <a:ea typeface="Cambria Math" panose="02040503050406030204" pitchFamily="18" charset="0"/>
                              </a:rPr>
                            </m:ctrlPr>
                          </m:sSupPr>
                          <m:e>
                            <m:r>
                              <a:rPr lang="zh-TW" altLang="en-US" i="1">
                                <a:latin typeface="Cambria Math" panose="02040503050406030204" pitchFamily="18" charset="0"/>
                                <a:ea typeface="Cambria Math" panose="02040503050406030204" pitchFamily="18" charset="0"/>
                              </a:rPr>
                              <m:t>𝜎</m:t>
                            </m:r>
                          </m:e>
                          <m:sup>
                            <m:r>
                              <a:rPr lang="en-US" altLang="zh-TW" i="1">
                                <a:latin typeface="Cambria Math" panose="02040503050406030204" pitchFamily="18" charset="0"/>
                                <a:ea typeface="Cambria Math" panose="02040503050406030204" pitchFamily="18" charset="0"/>
                              </a:rPr>
                              <m:t>2</m:t>
                            </m:r>
                          </m:sup>
                        </m:sSup>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𝐼</m:t>
                            </m:r>
                          </m:e>
                          <m:sub>
                            <m:r>
                              <a:rPr lang="en-US" altLang="zh-TW" i="1">
                                <a:latin typeface="Cambria Math" panose="02040503050406030204" pitchFamily="18" charset="0"/>
                                <a:ea typeface="Cambria Math" panose="02040503050406030204" pitchFamily="18" charset="0"/>
                              </a:rPr>
                              <m:t>𝑝𝑞</m:t>
                            </m:r>
                          </m:sub>
                        </m:sSub>
                      </m:e>
                    </m:d>
                  </m:oMath>
                </a14:m>
                <a:endParaRPr lang="en-US" altLang="zh-TW" dirty="0">
                  <a:latin typeface="Times New Roman" panose="02020603050405020304" pitchFamily="18" charset="0"/>
                  <a:ea typeface="Cambria Math" panose="02040503050406030204" pitchFamily="18" charset="0"/>
                  <a:cs typeface="Times New Roman" panose="02020603050405020304" pitchFamily="18" charset="0"/>
                </a:endParaRPr>
              </a:p>
              <a:p>
                <a:pPr lvl="1">
                  <a:lnSpc>
                    <a:spcPct val="150000"/>
                  </a:lnSpc>
                </a:pPr>
                <a:r>
                  <a:rPr lang="en-US" altLang="zh-TW" sz="2000" dirty="0" smtClean="0">
                    <a:latin typeface="Times New Roman" panose="02020603050405020304" pitchFamily="18" charset="0"/>
                    <a:cs typeface="Times New Roman" panose="02020603050405020304" pitchFamily="18" charset="0"/>
                  </a:rPr>
                  <a:t>Reconstruct </a:t>
                </a:r>
                <a:r>
                  <a:rPr lang="en-US" altLang="zh-TW" sz="2000" dirty="0">
                    <a:latin typeface="Times New Roman" panose="02020603050405020304" pitchFamily="18" charset="0"/>
                    <a:cs typeface="Times New Roman" panose="02020603050405020304" pitchFamily="18" charset="0"/>
                  </a:rPr>
                  <a:t>by </a:t>
                </a:r>
              </a:p>
              <a:p>
                <a:pPr marL="593725" lvl="2" indent="0">
                  <a:lnSpc>
                    <a:spcPct val="150000"/>
                  </a:lnSpc>
                  <a:buNone/>
                </a:pPr>
                <a14:m>
                  <m:oMathPara xmlns:m="http://schemas.openxmlformats.org/officeDocument/2006/math">
                    <m:oMathParaPr>
                      <m:jc m:val="centerGroup"/>
                    </m:oMathParaPr>
                    <m:oMath xmlns:m="http://schemas.openxmlformats.org/officeDocument/2006/math">
                      <m:r>
                        <a:rPr lang="en-US" altLang="zh-TW" sz="2200" i="1">
                          <a:latin typeface="Cambria Math" panose="02040503050406030204" pitchFamily="18" charset="0"/>
                        </a:rPr>
                        <m:t>𝑣𝑒𝑐</m:t>
                      </m:r>
                      <m:d>
                        <m:dPr>
                          <m:ctrlPr>
                            <a:rPr lang="en-US" altLang="zh-TW" sz="2200" i="1">
                              <a:latin typeface="Cambria Math" panose="02040503050406030204" pitchFamily="18" charset="0"/>
                            </a:rPr>
                          </m:ctrlPr>
                        </m:dPr>
                        <m:e>
                          <m:sSub>
                            <m:sSubPr>
                              <m:ctrlPr>
                                <a:rPr lang="en-US" altLang="zh-TW" sz="2200" i="1">
                                  <a:latin typeface="Cambria Math" panose="02040503050406030204" pitchFamily="18" charset="0"/>
                                </a:rPr>
                              </m:ctrlPr>
                            </m:sSubPr>
                            <m:e>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𝑋</m:t>
                                  </m:r>
                                </m:e>
                              </m:acc>
                            </m:e>
                            <m:sub>
                              <m:r>
                                <a:rPr lang="en-US" altLang="zh-TW" sz="2200" i="1">
                                  <a:latin typeface="Cambria Math" panose="02040503050406030204" pitchFamily="18" charset="0"/>
                                </a:rPr>
                                <m:t>𝑖</m:t>
                              </m:r>
                            </m:sub>
                          </m:sSub>
                        </m:e>
                      </m:d>
                      <m:r>
                        <a:rPr lang="en-US" altLang="zh-TW" sz="2200" i="1">
                          <a:latin typeface="Cambria Math" panose="02040503050406030204" pitchFamily="18" charset="0"/>
                        </a:rPr>
                        <m:t>=</m:t>
                      </m:r>
                      <m:r>
                        <a:rPr lang="en-US" altLang="zh-TW" sz="2200" i="1">
                          <a:latin typeface="Cambria Math" panose="02040503050406030204" pitchFamily="18" charset="0"/>
                        </a:rPr>
                        <m:t>𝑣𝑒𝑐</m:t>
                      </m:r>
                      <m:d>
                        <m:dPr>
                          <m:ctrlPr>
                            <a:rPr lang="en-US" altLang="zh-TW" sz="2200" i="1">
                              <a:latin typeface="Cambria Math" panose="02040503050406030204" pitchFamily="18" charset="0"/>
                            </a:rPr>
                          </m:ctrlPr>
                        </m:dPr>
                        <m:e>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𝑋</m:t>
                              </m:r>
                            </m:e>
                          </m:acc>
                        </m:e>
                      </m:d>
                      <m:r>
                        <a:rPr lang="en-US" altLang="zh-TW" sz="2200" i="1">
                          <a:latin typeface="Cambria Math" panose="02040503050406030204" pitchFamily="18" charset="0"/>
                        </a:rPr>
                        <m:t>+</m:t>
                      </m:r>
                      <m:d>
                        <m:dPr>
                          <m:ctrlPr>
                            <a:rPr lang="en-US" altLang="zh-TW" sz="2200" i="1">
                              <a:latin typeface="Cambria Math" panose="02040503050406030204" pitchFamily="18" charset="0"/>
                            </a:rPr>
                          </m:ctrlPr>
                        </m:dPr>
                        <m:e>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𝐵</m:t>
                              </m:r>
                            </m:e>
                          </m:acc>
                          <m:r>
                            <m:rPr>
                              <m:nor/>
                            </m:rPr>
                            <a:rPr lang="zh-TW" altLang="en-US" sz="2200">
                              <a:latin typeface="Times New Roman" panose="02020603050405020304" pitchFamily="18" charset="0"/>
                              <a:cs typeface="Times New Roman" panose="02020603050405020304" pitchFamily="18" charset="0"/>
                            </a:rPr>
                            <m:t>⊗</m:t>
                          </m:r>
                          <m:acc>
                            <m:accPr>
                              <m:chr m:val="̂"/>
                              <m:ctrlPr>
                                <a:rPr lang="zh-TW" altLang="en-US" sz="2200" i="1">
                                  <a:latin typeface="Cambria Math" panose="02040503050406030204" pitchFamily="18" charset="0"/>
                                </a:rPr>
                              </m:ctrlPr>
                            </m:accPr>
                            <m:e>
                              <m:r>
                                <a:rPr lang="en-US" altLang="zh-TW" sz="2200" i="1">
                                  <a:latin typeface="Cambria Math" panose="02040503050406030204" pitchFamily="18" charset="0"/>
                                </a:rPr>
                                <m:t>𝐴</m:t>
                              </m:r>
                            </m:e>
                          </m:acc>
                        </m:e>
                      </m:d>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𝐺</m:t>
                          </m:r>
                        </m:e>
                      </m:acc>
                      <m:sSup>
                        <m:sSupPr>
                          <m:ctrlPr>
                            <a:rPr lang="en-US" altLang="zh-TW" sz="2200" i="1">
                              <a:latin typeface="Cambria Math" panose="02040503050406030204" pitchFamily="18" charset="0"/>
                            </a:rPr>
                          </m:ctrlPr>
                        </m:sSupPr>
                        <m:e>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𝐺</m:t>
                              </m:r>
                            </m:e>
                          </m:acc>
                        </m:e>
                        <m:sup>
                          <m:r>
                            <a:rPr lang="en-US" altLang="zh-TW" sz="2200" i="1">
                              <a:latin typeface="Cambria Math" panose="02040503050406030204" pitchFamily="18" charset="0"/>
                            </a:rPr>
                            <m:t>𝑇</m:t>
                          </m:r>
                        </m:sup>
                      </m:sSup>
                      <m:d>
                        <m:dPr>
                          <m:ctrlPr>
                            <a:rPr lang="en-US" altLang="zh-TW" sz="2200" i="1">
                              <a:latin typeface="Cambria Math" panose="02040503050406030204" pitchFamily="18" charset="0"/>
                            </a:rPr>
                          </m:ctrlPr>
                        </m:dPr>
                        <m:e>
                          <m:sSup>
                            <m:sSupPr>
                              <m:ctrlPr>
                                <a:rPr lang="en-US" altLang="zh-TW" sz="2200" i="1">
                                  <a:latin typeface="Cambria Math" panose="02040503050406030204" pitchFamily="18" charset="0"/>
                                </a:rPr>
                              </m:ctrlPr>
                            </m:sSupPr>
                            <m:e>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𝐵</m:t>
                                  </m:r>
                                </m:e>
                              </m:acc>
                            </m:e>
                            <m:sup>
                              <m:r>
                                <a:rPr lang="en-US" altLang="zh-TW" sz="2200" i="1">
                                  <a:latin typeface="Cambria Math" panose="02040503050406030204" pitchFamily="18" charset="0"/>
                                </a:rPr>
                                <m:t>𝑇</m:t>
                              </m:r>
                            </m:sup>
                          </m:sSup>
                          <m:r>
                            <m:rPr>
                              <m:nor/>
                            </m:rPr>
                            <a:rPr lang="zh-TW" altLang="en-US" sz="2200">
                              <a:latin typeface="Times New Roman" panose="02020603050405020304" pitchFamily="18" charset="0"/>
                              <a:cs typeface="Times New Roman" panose="02020603050405020304" pitchFamily="18" charset="0"/>
                            </a:rPr>
                            <m:t>⊗</m:t>
                          </m:r>
                          <m:sSup>
                            <m:sSupPr>
                              <m:ctrlPr>
                                <a:rPr lang="en-US" altLang="zh-TW" sz="2200" i="1">
                                  <a:latin typeface="Cambria Math" panose="02040503050406030204" pitchFamily="18" charset="0"/>
                                </a:rPr>
                              </m:ctrlPr>
                            </m:sSupPr>
                            <m:e>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𝐴</m:t>
                                  </m:r>
                                </m:e>
                              </m:acc>
                            </m:e>
                            <m:sup>
                              <m:r>
                                <a:rPr lang="en-US" altLang="zh-TW" sz="2200" i="1">
                                  <a:latin typeface="Cambria Math" panose="02040503050406030204" pitchFamily="18" charset="0"/>
                                </a:rPr>
                                <m:t>𝑇</m:t>
                              </m:r>
                            </m:sup>
                          </m:sSup>
                        </m:e>
                      </m:d>
                      <m:r>
                        <a:rPr lang="en-US" altLang="zh-TW" sz="2200" i="1">
                          <a:latin typeface="Cambria Math" panose="02040503050406030204" pitchFamily="18" charset="0"/>
                        </a:rPr>
                        <m:t>𝑣𝑒𝑐</m:t>
                      </m:r>
                      <m:r>
                        <a:rPr lang="en-US" altLang="zh-TW" sz="2200" i="1">
                          <a:latin typeface="Cambria Math" panose="02040503050406030204" pitchFamily="18" charset="0"/>
                        </a:rPr>
                        <m:t>(</m:t>
                      </m:r>
                      <m:sSub>
                        <m:sSubPr>
                          <m:ctrlPr>
                            <a:rPr lang="en-US" altLang="zh-TW" sz="2200" i="1">
                              <a:latin typeface="Cambria Math" panose="02040503050406030204" pitchFamily="18" charset="0"/>
                            </a:rPr>
                          </m:ctrlPr>
                        </m:sSubPr>
                        <m:e>
                          <m:r>
                            <a:rPr lang="en-US" altLang="zh-TW" sz="2200" i="1">
                              <a:latin typeface="Cambria Math" panose="02040503050406030204" pitchFamily="18" charset="0"/>
                            </a:rPr>
                            <m:t>𝑋</m:t>
                          </m:r>
                        </m:e>
                        <m:sub>
                          <m:r>
                            <a:rPr lang="en-US" altLang="zh-TW" sz="2200" i="1">
                              <a:latin typeface="Cambria Math" panose="02040503050406030204" pitchFamily="18" charset="0"/>
                            </a:rPr>
                            <m:t>𝑖</m:t>
                          </m:r>
                        </m:sub>
                      </m:sSub>
                      <m:r>
                        <a:rPr lang="en-US" altLang="zh-TW" sz="2200" i="1">
                          <a:latin typeface="Cambria Math" panose="02040503050406030204" pitchFamily="18" charset="0"/>
                        </a:rPr>
                        <m:t>−</m:t>
                      </m:r>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𝑋</m:t>
                          </m:r>
                        </m:e>
                      </m:acc>
                      <m:r>
                        <a:rPr lang="en-US" altLang="zh-TW" sz="2200" i="1">
                          <a:latin typeface="Cambria Math" panose="02040503050406030204" pitchFamily="18" charset="0"/>
                        </a:rPr>
                        <m:t>)</m:t>
                      </m:r>
                    </m:oMath>
                  </m:oMathPara>
                </a14:m>
                <a:endParaRPr lang="en-US" altLang="zh-TW" sz="2200" dirty="0">
                  <a:latin typeface="Times New Roman" panose="02020603050405020304" pitchFamily="18" charset="0"/>
                  <a:cs typeface="Times New Roman" panose="02020603050405020304" pitchFamily="18" charset="0"/>
                </a:endParaRPr>
              </a:p>
              <a:p>
                <a:pPr lvl="1"/>
                <a:endParaRPr lang="en-US" altLang="zh-TW" dirty="0" smtClean="0">
                  <a:latin typeface="Times New Roman" panose="02020603050405020304" pitchFamily="18" charset="0"/>
                  <a:cs typeface="Times New Roman" panose="02020603050405020304" pitchFamily="18" charset="0"/>
                </a:endParaRPr>
              </a:p>
              <a:p>
                <a:pPr marL="593725" lvl="2" indent="0">
                  <a:buNone/>
                </a:pPr>
                <a:endParaRPr lang="en-US" altLang="zh-TW" dirty="0" smtClean="0">
                  <a:latin typeface="Times New Roman" panose="02020603050405020304" pitchFamily="18" charset="0"/>
                  <a:cs typeface="Times New Roman" panose="02020603050405020304" pitchFamily="18" charset="0"/>
                </a:endParaRPr>
              </a:p>
              <a:p>
                <a:pPr marL="593725" lvl="2" indent="0">
                  <a:buNone/>
                </a:pPr>
                <a:endParaRPr lang="en-US" altLang="zh-TW" dirty="0" smtClean="0">
                  <a:latin typeface="Times New Roman" panose="02020603050405020304" pitchFamily="18" charset="0"/>
                  <a:cs typeface="Times New Roman" panose="02020603050405020304" pitchFamily="18" charset="0"/>
                </a:endParaRPr>
              </a:p>
              <a:p>
                <a:pPr lvl="2"/>
                <a:endParaRPr lang="en-US" altLang="zh-TW"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479376" y="1268760"/>
                <a:ext cx="11809312" cy="4937760"/>
              </a:xfrm>
              <a:blipFill>
                <a:blip r:embed="rId7"/>
                <a:stretch>
                  <a:fillRect l="-465"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55</a:t>
            </a:fld>
            <a:endParaRPr lang="zh-TW" altLang="en-US" dirty="0"/>
          </a:p>
        </p:txBody>
      </p:sp>
      <mc:AlternateContent xmlns:mc="http://schemas.openxmlformats.org/markup-compatibility/2006" xmlns:a14="http://schemas.microsoft.com/office/drawing/2010/main">
        <mc:Choice Requires="a14">
          <p:sp>
            <p:nvSpPr>
              <p:cNvPr id="9" name="矩形 8"/>
              <p:cNvSpPr/>
              <p:nvPr/>
            </p:nvSpPr>
            <p:spPr>
              <a:xfrm>
                <a:off x="4464000" y="2037600"/>
                <a:ext cx="356354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200" i="1">
                          <a:solidFill>
                            <a:schemeClr val="bg2">
                              <a:lumMod val="50000"/>
                            </a:schemeClr>
                          </a:solidFill>
                          <a:latin typeface="Cambria Math" panose="02040503050406030204" pitchFamily="18" charset="0"/>
                        </a:rPr>
                        <m:t>𝑋</m:t>
                      </m:r>
                      <m:r>
                        <a:rPr lang="en-US" altLang="zh-TW" sz="2200" i="1">
                          <a:solidFill>
                            <a:schemeClr val="bg2">
                              <a:lumMod val="50000"/>
                            </a:schemeClr>
                          </a:solidFill>
                          <a:latin typeface="Cambria Math" panose="02040503050406030204" pitchFamily="18" charset="0"/>
                        </a:rPr>
                        <m:t>=</m:t>
                      </m:r>
                      <m:acc>
                        <m:accPr>
                          <m:chr m:val="̅"/>
                          <m:ctrlPr>
                            <a:rPr lang="en-US" altLang="zh-TW" sz="2200" i="1">
                              <a:solidFill>
                                <a:schemeClr val="bg2">
                                  <a:lumMod val="50000"/>
                                </a:schemeClr>
                              </a:solidFill>
                              <a:latin typeface="Cambria Math" panose="02040503050406030204" pitchFamily="18" charset="0"/>
                            </a:rPr>
                          </m:ctrlPr>
                        </m:accPr>
                        <m:e>
                          <m:r>
                            <a:rPr lang="en-US" altLang="zh-TW" sz="2200" i="1">
                              <a:solidFill>
                                <a:schemeClr val="bg2">
                                  <a:lumMod val="50000"/>
                                </a:schemeClr>
                              </a:solidFill>
                              <a:latin typeface="Cambria Math" panose="02040503050406030204" pitchFamily="18" charset="0"/>
                            </a:rPr>
                            <m:t>𝑋</m:t>
                          </m:r>
                        </m:e>
                      </m:acc>
                      <m:r>
                        <a:rPr lang="en-US" altLang="zh-TW" sz="2200" i="1">
                          <a:solidFill>
                            <a:schemeClr val="bg2">
                              <a:lumMod val="50000"/>
                            </a:schemeClr>
                          </a:solidFill>
                          <a:latin typeface="Cambria Math" panose="02040503050406030204" pitchFamily="18" charset="0"/>
                        </a:rPr>
                        <m:t>+</m:t>
                      </m:r>
                      <m:r>
                        <a:rPr lang="en-US" altLang="zh-TW" sz="2200" i="1" smtClean="0">
                          <a:solidFill>
                            <a:srgbClr val="00B050"/>
                          </a:solidFill>
                          <a:latin typeface="Cambria Math" panose="02040503050406030204" pitchFamily="18" charset="0"/>
                        </a:rPr>
                        <m:t>𝐴</m:t>
                      </m:r>
                      <m:r>
                        <a:rPr lang="en-US" altLang="zh-TW" sz="2200" i="1">
                          <a:solidFill>
                            <a:schemeClr val="bg2">
                              <a:lumMod val="50000"/>
                            </a:schemeClr>
                          </a:solidFill>
                          <a:latin typeface="Cambria Math" panose="02040503050406030204" pitchFamily="18" charset="0"/>
                        </a:rPr>
                        <m:t>𝑈</m:t>
                      </m:r>
                      <m:sSup>
                        <m:sSupPr>
                          <m:ctrlPr>
                            <a:rPr lang="en-US" altLang="zh-TW" sz="2200" i="1">
                              <a:solidFill>
                                <a:schemeClr val="bg2">
                                  <a:lumMod val="50000"/>
                                </a:schemeClr>
                              </a:solidFill>
                              <a:latin typeface="Cambria Math" panose="02040503050406030204" pitchFamily="18" charset="0"/>
                            </a:rPr>
                          </m:ctrlPr>
                        </m:sSupPr>
                        <m:e>
                          <m:r>
                            <a:rPr lang="en-US" altLang="zh-TW" sz="2200" i="1" smtClean="0">
                              <a:solidFill>
                                <a:srgbClr val="00B050"/>
                              </a:solidFill>
                              <a:latin typeface="Cambria Math" panose="02040503050406030204" pitchFamily="18" charset="0"/>
                            </a:rPr>
                            <m:t>𝐵</m:t>
                          </m:r>
                        </m:e>
                        <m:sup>
                          <m:r>
                            <a:rPr lang="en-US" altLang="zh-TW" sz="2200" i="1">
                              <a:solidFill>
                                <a:schemeClr val="bg2">
                                  <a:lumMod val="50000"/>
                                </a:schemeClr>
                              </a:solidFill>
                              <a:latin typeface="Cambria Math" panose="02040503050406030204" pitchFamily="18" charset="0"/>
                            </a:rPr>
                            <m:t>𝑇</m:t>
                          </m:r>
                        </m:sup>
                      </m:sSup>
                      <m:r>
                        <a:rPr lang="en-US" altLang="zh-TW" sz="2200" i="1">
                          <a:solidFill>
                            <a:schemeClr val="bg2">
                              <a:lumMod val="50000"/>
                            </a:schemeClr>
                          </a:solidFill>
                          <a:latin typeface="Cambria Math" panose="02040503050406030204" pitchFamily="18" charset="0"/>
                        </a:rPr>
                        <m:t>+</m:t>
                      </m:r>
                      <m:sSub>
                        <m:sSubPr>
                          <m:ctrlPr>
                            <a:rPr lang="en-US" altLang="zh-TW" sz="2200" i="1">
                              <a:solidFill>
                                <a:schemeClr val="bg2">
                                  <a:lumMod val="50000"/>
                                </a:schemeClr>
                              </a:solidFill>
                              <a:latin typeface="Cambria Math" panose="02040503050406030204" pitchFamily="18" charset="0"/>
                            </a:rPr>
                          </m:ctrlPr>
                        </m:sSubPr>
                        <m:e>
                          <m:r>
                            <a:rPr lang="zh-TW" altLang="en-US" sz="2200" i="1">
                              <a:solidFill>
                                <a:schemeClr val="bg2">
                                  <a:lumMod val="50000"/>
                                </a:schemeClr>
                              </a:solidFill>
                              <a:latin typeface="Cambria Math" panose="02040503050406030204" pitchFamily="18" charset="0"/>
                            </a:rPr>
                            <m:t>𝜀</m:t>
                          </m:r>
                        </m:e>
                        <m:sub>
                          <m:r>
                            <a:rPr lang="en-US" altLang="zh-TW" sz="2200" i="1">
                              <a:solidFill>
                                <a:schemeClr val="bg2">
                                  <a:lumMod val="50000"/>
                                </a:schemeClr>
                              </a:solidFill>
                              <a:latin typeface="Cambria Math" panose="02040503050406030204" pitchFamily="18" charset="0"/>
                            </a:rPr>
                            <m:t>1</m:t>
                          </m:r>
                        </m:sub>
                      </m:sSub>
                      <m:r>
                        <a:rPr lang="en-US" altLang="zh-TW" sz="2200" i="1">
                          <a:solidFill>
                            <a:schemeClr val="bg2">
                              <a:lumMod val="50000"/>
                            </a:schemeClr>
                          </a:solidFill>
                          <a:latin typeface="Cambria Math" panose="02040503050406030204" pitchFamily="18" charset="0"/>
                        </a:rPr>
                        <m:t>  </m:t>
                      </m:r>
                      <m:r>
                        <a:rPr lang="zh-TW" altLang="en-US" sz="2200" i="1">
                          <a:solidFill>
                            <a:schemeClr val="bg2">
                              <a:lumMod val="50000"/>
                            </a:schemeClr>
                          </a:solidFill>
                          <a:latin typeface="Cambria Math" panose="02040503050406030204" pitchFamily="18" charset="0"/>
                        </a:rPr>
                        <m:t>𝜖</m:t>
                      </m:r>
                      <m:sSup>
                        <m:sSupPr>
                          <m:ctrlPr>
                            <a:rPr lang="en-US" altLang="zh-TW" sz="2200" i="1">
                              <a:solidFill>
                                <a:schemeClr val="bg2">
                                  <a:lumMod val="50000"/>
                                </a:schemeClr>
                              </a:solidFill>
                              <a:latin typeface="Cambria Math" panose="02040503050406030204" pitchFamily="18" charset="0"/>
                            </a:rPr>
                          </m:ctrlPr>
                        </m:sSupPr>
                        <m:e>
                          <m:r>
                            <a:rPr lang="en-US" altLang="zh-TW" sz="2200" i="1">
                              <a:solidFill>
                                <a:schemeClr val="bg2">
                                  <a:lumMod val="50000"/>
                                </a:schemeClr>
                              </a:solidFill>
                              <a:latin typeface="Cambria Math" panose="02040503050406030204" pitchFamily="18" charset="0"/>
                            </a:rPr>
                            <m:t> </m:t>
                          </m:r>
                          <m:r>
                            <a:rPr lang="en-US" altLang="zh-TW" sz="2200" i="1">
                              <a:solidFill>
                                <a:schemeClr val="bg2">
                                  <a:lumMod val="50000"/>
                                </a:schemeClr>
                              </a:solidFill>
                              <a:latin typeface="Cambria Math" panose="02040503050406030204" pitchFamily="18" charset="0"/>
                            </a:rPr>
                            <m:t>𝑅</m:t>
                          </m:r>
                        </m:e>
                        <m:sup>
                          <m:r>
                            <a:rPr lang="en-US" altLang="zh-TW" sz="2200" i="1">
                              <a:solidFill>
                                <a:schemeClr val="bg2">
                                  <a:lumMod val="50000"/>
                                </a:schemeClr>
                              </a:solidFill>
                              <a:latin typeface="Cambria Math" panose="02040503050406030204" pitchFamily="18" charset="0"/>
                            </a:rPr>
                            <m:t>𝑝</m:t>
                          </m:r>
                          <m:r>
                            <a:rPr lang="en-US" altLang="zh-TW" sz="2200" i="1">
                              <a:solidFill>
                                <a:schemeClr val="bg2">
                                  <a:lumMod val="50000"/>
                                </a:schemeClr>
                              </a:solidFill>
                              <a:latin typeface="Cambria Math" panose="02040503050406030204" pitchFamily="18" charset="0"/>
                            </a:rPr>
                            <m:t>×</m:t>
                          </m:r>
                          <m:r>
                            <a:rPr lang="en-US" altLang="zh-TW" sz="2200" i="1">
                              <a:solidFill>
                                <a:schemeClr val="bg2">
                                  <a:lumMod val="50000"/>
                                </a:schemeClr>
                              </a:solidFill>
                              <a:latin typeface="Cambria Math" panose="02040503050406030204" pitchFamily="18" charset="0"/>
                            </a:rPr>
                            <m:t>𝑞</m:t>
                          </m:r>
                        </m:sup>
                      </m:sSup>
                    </m:oMath>
                  </m:oMathPara>
                </a14:m>
                <a:endParaRPr lang="zh-TW" altLang="en-US" sz="2200" i="1" dirty="0">
                  <a:solidFill>
                    <a:schemeClr val="bg2">
                      <a:lumMod val="50000"/>
                    </a:schemeClr>
                  </a:solidFill>
                  <a:latin typeface="Cambria Math" panose="020405030504060302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4464000" y="2037600"/>
                <a:ext cx="3563540" cy="430887"/>
              </a:xfrm>
              <a:prstGeom prst="rect">
                <a:avLst/>
              </a:prstGeom>
              <a:blipFill>
                <a:blip r:embed="rId4"/>
                <a:stretch>
                  <a:fillRect b="-2817"/>
                </a:stretch>
              </a:blipFill>
            </p:spPr>
            <p:txBody>
              <a:bodyPr/>
              <a:lstStyle/>
              <a:p>
                <a:r>
                  <a:rPr lang="zh-TW" altLang="en-US">
                    <a:noFill/>
                  </a:rPr>
                  <a:t> </a:t>
                </a:r>
              </a:p>
            </p:txBody>
          </p:sp>
        </mc:Fallback>
      </mc:AlternateContent>
      <p:sp>
        <p:nvSpPr>
          <p:cNvPr id="10" name="文字方塊 9"/>
          <p:cNvSpPr txBox="1"/>
          <p:nvPr/>
        </p:nvSpPr>
        <p:spPr>
          <a:xfrm>
            <a:off x="5515845" y="1765600"/>
            <a:ext cx="1736373"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MPCA/HOSVD</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字方塊 4"/>
              <p:cNvSpPr txBox="1"/>
              <p:nvPr/>
            </p:nvSpPr>
            <p:spPr>
              <a:xfrm>
                <a:off x="6138000" y="3567600"/>
                <a:ext cx="576064"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200" i="1" smtClean="0">
                          <a:solidFill>
                            <a:srgbClr val="DC3059"/>
                          </a:solidFill>
                          <a:latin typeface="Cambria Math" panose="02040503050406030204" pitchFamily="18" charset="0"/>
                        </a:rPr>
                        <m:t>𝐺</m:t>
                      </m:r>
                    </m:oMath>
                  </m:oMathPara>
                </a14:m>
                <a:endParaRPr lang="zh-TW" altLang="en-US" sz="2200" dirty="0">
                  <a:solidFill>
                    <a:srgbClr val="DC3059"/>
                  </a:solidFill>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6138000" y="3567600"/>
                <a:ext cx="576064" cy="430887"/>
              </a:xfrm>
              <a:prstGeom prst="rect">
                <a:avLst/>
              </a:prstGeom>
              <a:blipFill>
                <a:blip r:embed="rId5"/>
                <a:stretch>
                  <a:fillRect/>
                </a:stretch>
              </a:blipFill>
            </p:spPr>
            <p:txBody>
              <a:bodyPr/>
              <a:lstStyle/>
              <a:p>
                <a:r>
                  <a:rPr lang="zh-TW" altLang="en-US">
                    <a:noFill/>
                  </a:rPr>
                  <a:t> </a:t>
                </a:r>
              </a:p>
            </p:txBody>
          </p:sp>
        </mc:Fallback>
      </mc:AlternateContent>
      <p:sp>
        <p:nvSpPr>
          <p:cNvPr id="8" name="文字方塊 7"/>
          <p:cNvSpPr txBox="1"/>
          <p:nvPr/>
        </p:nvSpPr>
        <p:spPr>
          <a:xfrm>
            <a:off x="5821246" y="3257113"/>
            <a:ext cx="633507"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11" name="矩形 10"/>
          <p:cNvSpPr/>
          <p:nvPr/>
        </p:nvSpPr>
        <p:spPr>
          <a:xfrm>
            <a:off x="5124198" y="4605876"/>
            <a:ext cx="1119401" cy="432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a:off x="6241534" y="5033346"/>
            <a:ext cx="488295" cy="1533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6732483" y="5110000"/>
                <a:ext cx="3096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az-Cyrl-AZ" altLang="zh-TW" i="1">
                          <a:latin typeface="Cambria Math" panose="02040503050406030204" pitchFamily="18" charset="0"/>
                        </a:rPr>
                        <m:t>Г</m:t>
                      </m:r>
                    </m:oMath>
                  </m:oMathPara>
                </a14:m>
                <a:endParaRPr lang="zh-TW"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732483" y="5110000"/>
                <a:ext cx="309612" cy="369332"/>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8722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P spid="8" grpId="0"/>
      <p:bldP spid="11" grpId="0" animBg="1"/>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Choosing the number of components (1/3)</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pPr>
                  <a:lnSpc>
                    <a:spcPct val="150000"/>
                  </a:lnSpc>
                </a:pPr>
                <a:r>
                  <a:rPr lang="en-US" altLang="zh-TW" sz="2400" dirty="0" smtClean="0">
                    <a:latin typeface="Times New Roman" panose="02020603050405020304" pitchFamily="18" charset="0"/>
                    <a:cs typeface="Times New Roman" panose="02020603050405020304" pitchFamily="18" charset="0"/>
                  </a:rPr>
                  <a:t>Subjective way</a:t>
                </a:r>
              </a:p>
              <a:p>
                <a:pPr lvl="1">
                  <a:lnSpc>
                    <a:spcPct val="150000"/>
                  </a:lnSpc>
                </a:pPr>
                <a:r>
                  <a:rPr lang="en-US" altLang="zh-TW" dirty="0" smtClean="0">
                    <a:latin typeface="Times New Roman" panose="02020603050405020304" pitchFamily="18" charset="0"/>
                    <a:cs typeface="Times New Roman" panose="02020603050405020304" pitchFamily="18" charset="0"/>
                  </a:rPr>
                  <a:t>Scree plot</a:t>
                </a:r>
              </a:p>
              <a:p>
                <a:pPr lvl="1">
                  <a:lnSpc>
                    <a:spcPct val="150000"/>
                  </a:lnSpc>
                </a:pPr>
                <a:r>
                  <a:rPr lang="en-US" altLang="zh-TW" dirty="0" smtClean="0">
                    <a:latin typeface="Times New Roman" panose="02020603050405020304" pitchFamily="18" charset="0"/>
                    <a:cs typeface="Times New Roman" panose="02020603050405020304" pitchFamily="18" charset="0"/>
                  </a:rPr>
                  <a:t>Explained variance ratio</a:t>
                </a:r>
              </a:p>
              <a:p>
                <a:pPr>
                  <a:lnSpc>
                    <a:spcPct val="150000"/>
                  </a:lnSpc>
                </a:pPr>
                <a:r>
                  <a:rPr lang="en-US" altLang="zh-TW" sz="2400" dirty="0" smtClean="0">
                    <a:latin typeface="Times New Roman" panose="02020603050405020304" pitchFamily="18" charset="0"/>
                    <a:cs typeface="Times New Roman" panose="02020603050405020304" pitchFamily="18" charset="0"/>
                  </a:rPr>
                  <a:t>Objective way</a:t>
                </a:r>
              </a:p>
              <a:p>
                <a:pPr lvl="1">
                  <a:lnSpc>
                    <a:spcPct val="150000"/>
                  </a:lnSpc>
                </a:pPr>
                <a:r>
                  <a:rPr lang="en-US" altLang="zh-TW" dirty="0" smtClean="0">
                    <a:latin typeface="Times New Roman" panose="02020603050405020304" pitchFamily="18" charset="0"/>
                    <a:cs typeface="Times New Roman" panose="02020603050405020304" pitchFamily="18" charset="0"/>
                  </a:rPr>
                  <a:t>For </a:t>
                </a:r>
                <a14:m>
                  <m:oMath xmlns:m="http://schemas.openxmlformats.org/officeDocument/2006/math">
                    <m:r>
                      <a:rPr lang="en-US" altLang="zh-TW" i="1" dirty="0" smtClean="0">
                        <a:latin typeface="Cambria Math" panose="02040503050406030204" pitchFamily="18" charset="0"/>
                        <a:cs typeface="Times New Roman" panose="02020603050405020304" pitchFamily="18" charset="0"/>
                      </a:rPr>
                      <m:t>𝑛</m:t>
                    </m:r>
                    <m:r>
                      <a:rPr lang="en-US" altLang="zh-TW" i="1" dirty="0" smtClean="0">
                        <a:latin typeface="Cambria Math" panose="02040503050406030204" pitchFamily="18" charset="0"/>
                        <a:cs typeface="Times New Roman" panose="02020603050405020304" pitchFamily="18" charset="0"/>
                      </a:rPr>
                      <m:t> &gt;&gt; </m:t>
                    </m:r>
                    <m:r>
                      <a:rPr lang="en-US" altLang="zh-TW" i="1" dirty="0" smtClean="0">
                        <a:latin typeface="Cambria Math" panose="02040503050406030204" pitchFamily="18" charset="0"/>
                        <a:cs typeface="Times New Roman" panose="02020603050405020304" pitchFamily="18" charset="0"/>
                      </a:rPr>
                      <m:t>𝑝</m:t>
                    </m:r>
                  </m:oMath>
                </a14:m>
                <a:endParaRPr lang="en-US" altLang="zh-TW" dirty="0" smtClean="0">
                  <a:latin typeface="Times New Roman" panose="02020603050405020304" pitchFamily="18" charset="0"/>
                  <a:cs typeface="Times New Roman" panose="02020603050405020304" pitchFamily="18" charset="0"/>
                </a:endParaRPr>
              </a:p>
              <a:p>
                <a:pPr lvl="2">
                  <a:lnSpc>
                    <a:spcPct val="150000"/>
                  </a:lnSpc>
                </a:pPr>
                <a:r>
                  <a:rPr lang="en-US" altLang="zh-TW" dirty="0" smtClean="0">
                    <a:latin typeface="Times New Roman" panose="02020603050405020304" pitchFamily="18" charset="0"/>
                    <a:cs typeface="Times New Roman" panose="02020603050405020304" pitchFamily="18" charset="0"/>
                  </a:rPr>
                  <a:t>AIC, BIC</a:t>
                </a:r>
              </a:p>
              <a:p>
                <a:pPr lvl="1">
                  <a:lnSpc>
                    <a:spcPct val="150000"/>
                  </a:lnSpc>
                </a:pPr>
                <a:r>
                  <a:rPr lang="en-US" altLang="zh-TW" dirty="0" smtClean="0">
                    <a:latin typeface="Times New Roman" panose="02020603050405020304" pitchFamily="18" charset="0"/>
                    <a:cs typeface="Times New Roman" panose="02020603050405020304" pitchFamily="18" charset="0"/>
                  </a:rPr>
                  <a:t>For </a:t>
                </a:r>
                <a14:m>
                  <m:oMath xmlns:m="http://schemas.openxmlformats.org/officeDocument/2006/math">
                    <m:r>
                      <m:rPr>
                        <m:sty m:val="p"/>
                      </m:rP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n</m:t>
                    </m:r>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𝑜𝑟</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&lt;</m:t>
                    </m:r>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𝑝</m:t>
                    </m:r>
                  </m:oMath>
                </a14:m>
                <a:endParaRPr lang="en-US" altLang="zh-TW" dirty="0" smtClean="0">
                  <a:latin typeface="Times New Roman" panose="02020603050405020304" pitchFamily="18" charset="0"/>
                  <a:cs typeface="Times New Roman" panose="02020603050405020304" pitchFamily="18" charset="0"/>
                </a:endParaRPr>
              </a:p>
              <a:p>
                <a:pPr lvl="2">
                  <a:lnSpc>
                    <a:spcPct val="150000"/>
                  </a:lnSpc>
                </a:pPr>
                <a:r>
                  <a:rPr lang="en-US" altLang="zh-TW" dirty="0" smtClean="0">
                    <a:latin typeface="Times New Roman" panose="02020603050405020304" pitchFamily="18" charset="0"/>
                    <a:cs typeface="Times New Roman" panose="02020603050405020304" pitchFamily="18" charset="0"/>
                  </a:rPr>
                  <a:t>Laplace</a:t>
                </a:r>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method</a:t>
                </a:r>
              </a:p>
              <a:p>
                <a:pPr lvl="2">
                  <a:lnSpc>
                    <a:spcPct val="150000"/>
                  </a:lnSpc>
                </a:pPr>
                <a:r>
                  <a:rPr lang="en-US" altLang="zh-TW" dirty="0" smtClean="0">
                    <a:latin typeface="Times New Roman" panose="02020603050405020304" pitchFamily="18" charset="0"/>
                    <a:cs typeface="Times New Roman" panose="02020603050405020304" pitchFamily="18" charset="0"/>
                  </a:rPr>
                  <a:t>Stein’s unbiased risk estimator (SURE)</a:t>
                </a: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389" b="-432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56</a:t>
            </a:fld>
            <a:endParaRPr lang="zh-TW" altLang="en-US" dirty="0"/>
          </a:p>
        </p:txBody>
      </p:sp>
      <p:pic>
        <p:nvPicPr>
          <p:cNvPr id="6" name="圖片 5"/>
          <p:cNvPicPr>
            <a:picLocks noChangeAspect="1"/>
          </p:cNvPicPr>
          <p:nvPr/>
        </p:nvPicPr>
        <p:blipFill>
          <a:blip r:embed="rId4"/>
          <a:stretch>
            <a:fillRect/>
          </a:stretch>
        </p:blipFill>
        <p:spPr>
          <a:xfrm>
            <a:off x="8544272" y="1753340"/>
            <a:ext cx="3038128" cy="2035699"/>
          </a:xfrm>
          <a:prstGeom prst="rect">
            <a:avLst/>
          </a:prstGeom>
        </p:spPr>
      </p:pic>
      <p:pic>
        <p:nvPicPr>
          <p:cNvPr id="7" name="圖片 6"/>
          <p:cNvPicPr>
            <a:picLocks noChangeAspect="1"/>
          </p:cNvPicPr>
          <p:nvPr/>
        </p:nvPicPr>
        <p:blipFill>
          <a:blip r:embed="rId5"/>
          <a:stretch>
            <a:fillRect/>
          </a:stretch>
        </p:blipFill>
        <p:spPr>
          <a:xfrm>
            <a:off x="5231904" y="1753340"/>
            <a:ext cx="3017135" cy="1944216"/>
          </a:xfrm>
          <a:prstGeom prst="rect">
            <a:avLst/>
          </a:prstGeom>
        </p:spPr>
      </p:pic>
      <p:cxnSp>
        <p:nvCxnSpPr>
          <p:cNvPr id="9" name="直線接點 8"/>
          <p:cNvCxnSpPr/>
          <p:nvPr/>
        </p:nvCxnSpPr>
        <p:spPr>
          <a:xfrm>
            <a:off x="5976000" y="1844824"/>
            <a:ext cx="0" cy="158417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線接點 11"/>
          <p:cNvCxnSpPr/>
          <p:nvPr/>
        </p:nvCxnSpPr>
        <p:spPr>
          <a:xfrm>
            <a:off x="7536160" y="1844824"/>
            <a:ext cx="0" cy="158417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直線接點 12"/>
          <p:cNvCxnSpPr/>
          <p:nvPr/>
        </p:nvCxnSpPr>
        <p:spPr>
          <a:xfrm>
            <a:off x="9336360" y="1844824"/>
            <a:ext cx="0" cy="158417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文字方塊 9"/>
          <p:cNvSpPr txBox="1"/>
          <p:nvPr/>
        </p:nvSpPr>
        <p:spPr>
          <a:xfrm>
            <a:off x="5735960" y="3716420"/>
            <a:ext cx="2460995" cy="338554"/>
          </a:xfrm>
          <a:prstGeom prst="rect">
            <a:avLst/>
          </a:prstGeom>
          <a:noFill/>
        </p:spPr>
        <p:txBody>
          <a:bodyPr wrap="square" rtlCol="0">
            <a:spAutoFit/>
          </a:bodyPr>
          <a:lstStyle/>
          <a:p>
            <a:pPr algn="ctr"/>
            <a:r>
              <a:rPr lang="en-US" altLang="zh-TW" sz="1600" dirty="0" smtClean="0">
                <a:latin typeface="Times New Roman" panose="02020603050405020304" pitchFamily="18" charset="0"/>
                <a:cs typeface="Times New Roman" panose="02020603050405020304" pitchFamily="18" charset="0"/>
              </a:rPr>
              <a:t>Scree plot</a:t>
            </a:r>
            <a:endParaRPr lang="zh-TW" altLang="en-US" sz="1600" dirty="0">
              <a:latin typeface="Times New Roman" panose="02020603050405020304" pitchFamily="18" charset="0"/>
              <a:cs typeface="Times New Roman" panose="02020603050405020304" pitchFamily="18" charset="0"/>
            </a:endParaRPr>
          </a:p>
        </p:txBody>
      </p:sp>
      <p:sp>
        <p:nvSpPr>
          <p:cNvPr id="11" name="文字方塊 10"/>
          <p:cNvSpPr txBox="1"/>
          <p:nvPr/>
        </p:nvSpPr>
        <p:spPr>
          <a:xfrm>
            <a:off x="8976320" y="3711246"/>
            <a:ext cx="2460995" cy="338554"/>
          </a:xfrm>
          <a:prstGeom prst="rect">
            <a:avLst/>
          </a:prstGeom>
          <a:noFill/>
        </p:spPr>
        <p:txBody>
          <a:bodyPr wrap="square" rtlCol="0">
            <a:spAutoFit/>
          </a:bodyPr>
          <a:lstStyle/>
          <a:p>
            <a:pPr algn="ctr"/>
            <a:r>
              <a:rPr lang="en-US" altLang="zh-TW" sz="1600" dirty="0" smtClean="0">
                <a:latin typeface="Times New Roman" panose="02020603050405020304" pitchFamily="18" charset="0"/>
                <a:cs typeface="Times New Roman" panose="02020603050405020304" pitchFamily="18" charset="0"/>
              </a:rPr>
              <a:t>Explained variance ratio</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23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Choosing the number of components </a:t>
            </a:r>
            <a:r>
              <a:rPr lang="en-US" altLang="zh-TW" dirty="0" smtClean="0"/>
              <a:t>(2/3</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sz="2400" dirty="0" smtClean="0">
                    <a:latin typeface="Times New Roman" panose="02020603050405020304" pitchFamily="18" charset="0"/>
                    <a:cs typeface="Times New Roman" panose="02020603050405020304" pitchFamily="18" charset="0"/>
                  </a:rPr>
                  <a:t>SURE for MPCA/HOSVD is to select </a:t>
                </a:r>
                <a14:m>
                  <m:oMath xmlns:m="http://schemas.openxmlformats.org/officeDocument/2006/math">
                    <m:sSub>
                      <m:sSubPr>
                        <m:ctrlP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altLang="zh-TW" sz="24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0</m:t>
                        </m:r>
                      </m:sub>
                    </m:sSub>
                  </m:oMath>
                </a14:m>
                <a:r>
                  <a:rPr lang="en-US" altLang="zh-TW" sz="2400" dirty="0">
                    <a:latin typeface="Times New Roman" panose="02020603050405020304" pitchFamily="18" charset="0"/>
                    <a:cs typeface="Times New Roman" panose="02020603050405020304" pitchFamily="18" charset="0"/>
                  </a:rPr>
                  <a:t> that minimize the following risk:</a:t>
                </a:r>
              </a:p>
              <a:p>
                <a:pPr marL="274638" lvl="1" indent="0">
                  <a:lnSpc>
                    <a:spcPct val="150000"/>
                  </a:lnSpc>
                  <a:buNone/>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cs typeface="Times New Roman" panose="02020603050405020304" pitchFamily="18" charset="0"/>
                        </a:rPr>
                        <m:t>𝑅</m:t>
                      </m:r>
                      <m:d>
                        <m:dPr>
                          <m:ctrlPr>
                            <a:rPr lang="en-US" altLang="zh-TW" sz="2000" i="1">
                              <a:latin typeface="Cambria Math" panose="02040503050406030204" pitchFamily="18" charset="0"/>
                              <a:cs typeface="Times New Roman" panose="02020603050405020304" pitchFamily="18" charset="0"/>
                            </a:rPr>
                          </m:ctrlPr>
                        </m:dPr>
                        <m:e>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2</m:t>
                              </m:r>
                            </m:sup>
                          </m:sSup>
                        </m:e>
                      </m:d>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rPr>
                        <m:t>𝐸</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𝑘</m:t>
                              </m:r>
                            </m:sub>
                          </m:sSub>
                          <m:r>
                            <a:rPr lang="en-US" altLang="zh-TW" sz="2000" i="1">
                              <a:latin typeface="Cambria Math" panose="02040503050406030204" pitchFamily="18" charset="0"/>
                            </a:rPr>
                            <m:t>−</m:t>
                          </m:r>
                          <m:acc>
                            <m:accPr>
                              <m:chr m:val="̅"/>
                              <m:ctrlPr>
                                <a:rPr lang="en-US" altLang="zh-TW" sz="2000" i="1">
                                  <a:latin typeface="Cambria Math" panose="02040503050406030204" pitchFamily="18" charset="0"/>
                                </a:rPr>
                              </m:ctrlPr>
                            </m:accPr>
                            <m:e>
                              <m:r>
                                <a:rPr lang="en-US" altLang="zh-TW" sz="2000" i="1">
                                  <a:latin typeface="Cambria Math" panose="02040503050406030204" pitchFamily="18" charset="0"/>
                                </a:rPr>
                                <m:t>𝑋</m:t>
                              </m:r>
                            </m:e>
                          </m:acc>
                          <m:r>
                            <a:rPr lang="en-US" altLang="zh-TW" sz="2000" i="1">
                              <a:latin typeface="Cambria Math" panose="02040503050406030204" pitchFamily="18" charset="0"/>
                            </a:rPr>
                            <m:t>−</m:t>
                          </m:r>
                          <m:r>
                            <a:rPr lang="en-US" altLang="zh-TW" sz="2000" i="1">
                              <a:latin typeface="Cambria Math" panose="02040503050406030204" pitchFamily="18" charset="0"/>
                            </a:rPr>
                            <m:t>𝐴</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𝑈</m:t>
                              </m:r>
                            </m:e>
                            <m:sub>
                              <m:r>
                                <a:rPr lang="en-US" altLang="zh-TW" sz="2000" i="1">
                                  <a:latin typeface="Cambria Math" panose="02040503050406030204" pitchFamily="18" charset="0"/>
                                </a:rPr>
                                <m:t>𝐾</m:t>
                              </m:r>
                            </m:sub>
                          </m:s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𝐵</m:t>
                              </m:r>
                            </m:e>
                            <m:sup>
                              <m:r>
                                <a:rPr lang="en-US" altLang="zh-TW" sz="2000" i="1">
                                  <a:latin typeface="Cambria Math" panose="02040503050406030204" pitchFamily="18" charset="0"/>
                                </a:rPr>
                                <m:t>𝑇</m:t>
                              </m:r>
                            </m:sup>
                          </m:sSup>
                          <m:r>
                            <a:rPr lang="en-US" altLang="zh-TW" sz="2000" i="1">
                              <a:latin typeface="Cambria Math" panose="02040503050406030204" pitchFamily="18" charset="0"/>
                            </a:rPr>
                            <m:t>|</m:t>
                          </m:r>
                        </m:e>
                        <m:sub>
                          <m:r>
                            <a:rPr lang="en-US" altLang="zh-TW" sz="2000" i="1">
                              <a:latin typeface="Cambria Math" panose="02040503050406030204" pitchFamily="18" charset="0"/>
                            </a:rPr>
                            <m:t>𝐹</m:t>
                          </m:r>
                        </m:sub>
                        <m:sup>
                          <m:r>
                            <a:rPr lang="en-US" altLang="zh-TW" sz="2000" i="1">
                              <a:latin typeface="Cambria Math" panose="02040503050406030204" pitchFamily="18" charset="0"/>
                            </a:rPr>
                            <m:t>2</m:t>
                          </m:r>
                        </m:sup>
                      </m:sSubSup>
                      <m:r>
                        <a:rPr lang="en-US" altLang="zh-TW" sz="2000" i="1">
                          <a:latin typeface="Cambria Math" panose="02040503050406030204" pitchFamily="18" charset="0"/>
                        </a:rPr>
                        <m:t>+2</m:t>
                      </m:r>
                      <m:sSup>
                        <m:sSup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2</m:t>
                          </m:r>
                        </m:sup>
                      </m:sSup>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𝑑𝑓</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𝑛𝑝𝑞</m:t>
                      </m:r>
                      <m:sSup>
                        <m:sSup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altLang="zh-TW" sz="2000" i="1"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389" t="-98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57</a:t>
            </a:fld>
            <a:endParaRPr lang="zh-TW" altLang="en-US" dirty="0"/>
          </a:p>
        </p:txBody>
      </p:sp>
      <p:sp>
        <p:nvSpPr>
          <p:cNvPr id="15" name="矩形 14"/>
          <p:cNvSpPr/>
          <p:nvPr/>
        </p:nvSpPr>
        <p:spPr>
          <a:xfrm>
            <a:off x="4377409" y="1700808"/>
            <a:ext cx="2312733" cy="4434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0129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Choosing the number of components </a:t>
            </a:r>
            <a:r>
              <a:rPr lang="en-US" altLang="zh-TW" dirty="0" smtClean="0"/>
              <a:t>(2/3</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sz="2400" dirty="0" smtClean="0">
                    <a:latin typeface="Times New Roman" panose="02020603050405020304" pitchFamily="18" charset="0"/>
                    <a:cs typeface="Times New Roman" panose="02020603050405020304" pitchFamily="18" charset="0"/>
                  </a:rPr>
                  <a:t>SURE for MPCA/HOSVD is to select </a:t>
                </a:r>
                <a14:m>
                  <m:oMath xmlns:m="http://schemas.openxmlformats.org/officeDocument/2006/math">
                    <m:sSub>
                      <m:sSubPr>
                        <m:ctrlP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altLang="zh-TW" sz="24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0</m:t>
                        </m:r>
                      </m:sub>
                    </m:sSub>
                  </m:oMath>
                </a14:m>
                <a:r>
                  <a:rPr lang="en-US" altLang="zh-TW" sz="2400" dirty="0">
                    <a:latin typeface="Times New Roman" panose="02020603050405020304" pitchFamily="18" charset="0"/>
                    <a:cs typeface="Times New Roman" panose="02020603050405020304" pitchFamily="18" charset="0"/>
                  </a:rPr>
                  <a:t> that minimize the following risk:</a:t>
                </a:r>
              </a:p>
              <a:p>
                <a:pPr marL="274638" lvl="1" indent="0">
                  <a:lnSpc>
                    <a:spcPct val="150000"/>
                  </a:lnSpc>
                  <a:buNone/>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cs typeface="Times New Roman" panose="02020603050405020304" pitchFamily="18" charset="0"/>
                        </a:rPr>
                        <m:t>𝑅</m:t>
                      </m:r>
                      <m:d>
                        <m:dPr>
                          <m:ctrlPr>
                            <a:rPr lang="en-US" altLang="zh-TW" sz="2000" i="1">
                              <a:latin typeface="Cambria Math" panose="02040503050406030204" pitchFamily="18" charset="0"/>
                              <a:cs typeface="Times New Roman" panose="02020603050405020304" pitchFamily="18" charset="0"/>
                            </a:rPr>
                          </m:ctrlPr>
                        </m:dPr>
                        <m:e>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2</m:t>
                              </m:r>
                            </m:sup>
                          </m:sSup>
                        </m:e>
                      </m:d>
                      <m:r>
                        <a:rPr lang="en-US" altLang="zh-TW" sz="2000" i="1">
                          <a:latin typeface="Cambria Math" panose="02040503050406030204" pitchFamily="18" charset="0"/>
                          <a:cs typeface="Times New Roman" panose="02020603050405020304" pitchFamily="18" charset="0"/>
                        </a:rPr>
                        <m:t>=</m:t>
                      </m:r>
                      <m:r>
                        <a:rPr lang="en-US" altLang="zh-TW" sz="2000" i="1" smtClean="0">
                          <a:latin typeface="Cambria Math" panose="02040503050406030204" pitchFamily="18" charset="0"/>
                        </a:rPr>
                        <m:t>𝐸</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𝑘</m:t>
                              </m:r>
                            </m:sub>
                          </m:sSub>
                          <m:r>
                            <a:rPr lang="en-US" altLang="zh-TW" sz="2000" i="1">
                              <a:latin typeface="Cambria Math" panose="02040503050406030204" pitchFamily="18" charset="0"/>
                            </a:rPr>
                            <m:t>−</m:t>
                          </m:r>
                          <m:acc>
                            <m:accPr>
                              <m:chr m:val="̅"/>
                              <m:ctrlPr>
                                <a:rPr lang="en-US" altLang="zh-TW" sz="2000" i="1">
                                  <a:latin typeface="Cambria Math" panose="02040503050406030204" pitchFamily="18" charset="0"/>
                                </a:rPr>
                              </m:ctrlPr>
                            </m:accPr>
                            <m:e>
                              <m:r>
                                <a:rPr lang="en-US" altLang="zh-TW" sz="2000" i="1">
                                  <a:latin typeface="Cambria Math" panose="02040503050406030204" pitchFamily="18" charset="0"/>
                                </a:rPr>
                                <m:t>𝑋</m:t>
                              </m:r>
                            </m:e>
                          </m:acc>
                          <m:r>
                            <a:rPr lang="en-US" altLang="zh-TW" sz="2000" i="1">
                              <a:latin typeface="Cambria Math" panose="02040503050406030204" pitchFamily="18" charset="0"/>
                            </a:rPr>
                            <m:t>−</m:t>
                          </m:r>
                          <m:r>
                            <a:rPr lang="en-US" altLang="zh-TW" sz="2000" i="1">
                              <a:latin typeface="Cambria Math" panose="02040503050406030204" pitchFamily="18" charset="0"/>
                            </a:rPr>
                            <m:t>𝐴</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𝑈</m:t>
                              </m:r>
                            </m:e>
                            <m:sub>
                              <m:r>
                                <a:rPr lang="en-US" altLang="zh-TW" sz="2000" i="1">
                                  <a:latin typeface="Cambria Math" panose="02040503050406030204" pitchFamily="18" charset="0"/>
                                </a:rPr>
                                <m:t>𝐾</m:t>
                              </m:r>
                            </m:sub>
                          </m:s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𝐵</m:t>
                              </m:r>
                            </m:e>
                            <m:sup>
                              <m:r>
                                <a:rPr lang="en-US" altLang="zh-TW" sz="2000" i="1">
                                  <a:latin typeface="Cambria Math" panose="02040503050406030204" pitchFamily="18" charset="0"/>
                                </a:rPr>
                                <m:t>𝑇</m:t>
                              </m:r>
                            </m:sup>
                          </m:sSup>
                          <m:r>
                            <a:rPr lang="en-US" altLang="zh-TW" sz="2000" i="1">
                              <a:latin typeface="Cambria Math" panose="02040503050406030204" pitchFamily="18" charset="0"/>
                            </a:rPr>
                            <m:t>|</m:t>
                          </m:r>
                        </m:e>
                        <m:sub>
                          <m:r>
                            <a:rPr lang="en-US" altLang="zh-TW" sz="2000" i="1">
                              <a:latin typeface="Cambria Math" panose="02040503050406030204" pitchFamily="18" charset="0"/>
                            </a:rPr>
                            <m:t>𝐹</m:t>
                          </m:r>
                        </m:sub>
                        <m:sup>
                          <m:r>
                            <a:rPr lang="en-US" altLang="zh-TW" sz="2000" i="1">
                              <a:latin typeface="Cambria Math" panose="02040503050406030204" pitchFamily="18" charset="0"/>
                            </a:rPr>
                            <m:t>2</m:t>
                          </m:r>
                        </m:sup>
                      </m:sSubSup>
                      <m:r>
                        <a:rPr lang="en-US" altLang="zh-TW" sz="2000" i="1">
                          <a:latin typeface="Cambria Math" panose="02040503050406030204" pitchFamily="18" charset="0"/>
                        </a:rPr>
                        <m:t>+2</m:t>
                      </m:r>
                      <m:sSup>
                        <m:sSup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2</m:t>
                          </m:r>
                        </m:sup>
                      </m:sSup>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𝑑𝑓</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𝑛𝑝𝑞</m:t>
                      </m:r>
                      <m:sSup>
                        <m:sSup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altLang="zh-TW" sz="2000" i="1" dirty="0">
                  <a:latin typeface="Cambria Math" panose="02040503050406030204" pitchFamily="18" charset="0"/>
                  <a:ea typeface="Cambria Math" panose="02040503050406030204" pitchFamily="18" charset="0"/>
                  <a:cs typeface="Times New Roman" panose="02020603050405020304" pitchFamily="18" charset="0"/>
                </a:endParaRPr>
              </a:p>
              <a:p>
                <a:pPr marL="274638" lvl="1" indent="0" algn="ctr">
                  <a:lnSpc>
                    <a:spcPct val="150000"/>
                  </a:lnSpc>
                  <a:buNone/>
                </a:pPr>
                <a14:m>
                  <m:oMath xmlns:m="http://schemas.openxmlformats.org/officeDocument/2006/math">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𝑑𝑓</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latin typeface="Cambria Math" panose="02040503050406030204" pitchFamily="18" charset="0"/>
                        <a:ea typeface="Cambria Math" panose="02040503050406030204" pitchFamily="18" charset="0"/>
                        <a:cs typeface="Times New Roman" panose="02020603050405020304" pitchFamily="18" charset="0"/>
                      </a:rPr>
                      <m:t>𝑝𝑞</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oMath>
                </a14:m>
                <a:r>
                  <a:rPr lang="en-US" altLang="zh-TW" sz="2000" dirty="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𝑖</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sub>
                      <m:sup>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sup>
                      <m:e>
                        <m:nary>
                          <m:naryPr>
                            <m:chr m:val="∑"/>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sup>
                          <m:e>
                            <m:f>
                              <m:f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𝑙</m:t>
                                    </m:r>
                                  </m:sub>
                                </m:sSub>
                              </m:num>
                              <m:den>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𝑙</m:t>
                                    </m:r>
                                  </m:sub>
                                </m:sSub>
                              </m:den>
                            </m:f>
                          </m:e>
                        </m:nary>
                      </m:e>
                    </m:nary>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sup>
                      <m:e>
                        <m:nary>
                          <m:naryPr>
                            <m:chr m:val="∑"/>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sup>
                          <m:e>
                            <m:f>
                              <m:f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𝑙</m:t>
                                    </m:r>
                                  </m:sub>
                                </m:sSub>
                              </m:num>
                              <m:den>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𝑙</m:t>
                                    </m:r>
                                  </m:sub>
                                </m:sSub>
                              </m:den>
                            </m:f>
                          </m:e>
                        </m:nary>
                      </m:e>
                    </m:nary>
                  </m:oMath>
                </a14:m>
                <a:endParaRPr lang="en-US" altLang="zh-TW" sz="2000" i="1" dirty="0">
                  <a:latin typeface="Cambria Math" panose="02040503050406030204" pitchFamily="18" charset="0"/>
                  <a:ea typeface="Cambria Math" panose="02040503050406030204" pitchFamily="18" charset="0"/>
                  <a:cs typeface="Times New Roman" panose="02020603050405020304" pitchFamily="18" charset="0"/>
                </a:endParaRPr>
              </a:p>
              <a:p>
                <a:pPr marL="274638" lvl="1" indent="0" algn="ctr">
                  <a:lnSpc>
                    <a:spcPct val="150000"/>
                  </a:lnSpc>
                  <a:buNone/>
                </a:pPr>
                <a14:m>
                  <m:oMath xmlns:m="http://schemas.openxmlformats.org/officeDocument/2006/math">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𝑗</m:t>
                        </m:r>
                      </m:sub>
                    </m:sSub>
                  </m:oMath>
                </a14:m>
                <a:r>
                  <a:rPr lang="en-US" altLang="zh-TW" sz="2000" dirty="0">
                    <a:latin typeface="Times New Roman" panose="02020603050405020304" pitchFamily="18" charset="0"/>
                    <a:cs typeface="Times New Roman" panose="02020603050405020304" pitchFamily="18" charset="0"/>
                  </a:rPr>
                  <a:t> are the eigenvalues </a:t>
                </a:r>
                <a:r>
                  <a:rPr lang="en-US" altLang="zh-TW" sz="2000" dirty="0" smtClean="0">
                    <a:latin typeface="Times New Roman" panose="02020603050405020304" pitchFamily="18" charset="0"/>
                    <a:cs typeface="Times New Roman" panose="02020603050405020304" pitchFamily="18" charset="0"/>
                  </a:rPr>
                  <a:t>corresponding </a:t>
                </a:r>
                <a:r>
                  <a:rPr lang="en-US" altLang="zh-TW" sz="2000" dirty="0">
                    <a:latin typeface="Times New Roman" panose="02020603050405020304" pitchFamily="18" charset="0"/>
                    <a:cs typeface="Times New Roman" panose="02020603050405020304" pitchFamily="18" charset="0"/>
                  </a:rPr>
                  <a:t>to eigenvectors in </a:t>
                </a:r>
                <a14:m>
                  <m:oMath xmlns:m="http://schemas.openxmlformats.org/officeDocument/2006/math">
                    <m:r>
                      <a:rPr lang="en-US" altLang="zh-TW" sz="2000" i="1" dirty="0">
                        <a:latin typeface="Cambria Math" panose="02040503050406030204" pitchFamily="18" charset="0"/>
                        <a:cs typeface="Times New Roman" panose="02020603050405020304" pitchFamily="18" charset="0"/>
                      </a:rPr>
                      <m:t>𝐴</m:t>
                    </m:r>
                    <m:r>
                      <a:rPr lang="en-US" altLang="zh-TW" sz="2000" i="1" dirty="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a:latin typeface="Cambria Math" panose="02040503050406030204" pitchFamily="18" charset="0"/>
                        <a:cs typeface="Times New Roman" panose="02020603050405020304" pitchFamily="18" charset="0"/>
                      </a:rPr>
                      <m:t>𝐵</m:t>
                    </m:r>
                  </m:oMath>
                </a14:m>
                <a:r>
                  <a:rPr lang="en-US" altLang="zh-TW" sz="2000" dirty="0">
                    <a:latin typeface="Times New Roman" panose="02020603050405020304" pitchFamily="18" charset="0"/>
                    <a:cs typeface="Times New Roman" panose="02020603050405020304" pitchFamily="18" charset="0"/>
                  </a:rPr>
                  <a:t>, respectively</a:t>
                </a: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389" t="-98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58</a:t>
            </a:fld>
            <a:endParaRPr lang="zh-TW" altLang="en-US" dirty="0"/>
          </a:p>
        </p:txBody>
      </p:sp>
      <p:pic>
        <p:nvPicPr>
          <p:cNvPr id="5" name="圖片 4"/>
          <p:cNvPicPr>
            <a:picLocks noChangeAspect="1"/>
          </p:cNvPicPr>
          <p:nvPr/>
        </p:nvPicPr>
        <p:blipFill>
          <a:blip r:embed="rId4"/>
          <a:stretch>
            <a:fillRect/>
          </a:stretch>
        </p:blipFill>
        <p:spPr>
          <a:xfrm>
            <a:off x="3647728" y="3879155"/>
            <a:ext cx="3883002" cy="2502173"/>
          </a:xfrm>
          <a:prstGeom prst="rect">
            <a:avLst/>
          </a:prstGeom>
        </p:spPr>
      </p:pic>
      <p:cxnSp>
        <p:nvCxnSpPr>
          <p:cNvPr id="6" name="直線接點 5"/>
          <p:cNvCxnSpPr/>
          <p:nvPr/>
        </p:nvCxnSpPr>
        <p:spPr>
          <a:xfrm>
            <a:off x="5830351" y="5205839"/>
            <a:ext cx="0" cy="7920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p:cNvCxnSpPr/>
          <p:nvPr/>
        </p:nvCxnSpPr>
        <p:spPr>
          <a:xfrm flipH="1">
            <a:off x="5830351" y="5349855"/>
            <a:ext cx="360040" cy="216024"/>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直線接點 7"/>
          <p:cNvCxnSpPr/>
          <p:nvPr/>
        </p:nvCxnSpPr>
        <p:spPr>
          <a:xfrm flipH="1">
            <a:off x="5830351" y="5421863"/>
            <a:ext cx="576064" cy="360040"/>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直線接點 8"/>
          <p:cNvCxnSpPr/>
          <p:nvPr/>
        </p:nvCxnSpPr>
        <p:spPr>
          <a:xfrm flipH="1">
            <a:off x="5902359" y="5493871"/>
            <a:ext cx="778182" cy="487427"/>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直線接點 9"/>
          <p:cNvCxnSpPr/>
          <p:nvPr/>
        </p:nvCxnSpPr>
        <p:spPr>
          <a:xfrm flipH="1">
            <a:off x="6334407" y="5646271"/>
            <a:ext cx="498534" cy="335027"/>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直線接點 10"/>
          <p:cNvCxnSpPr/>
          <p:nvPr/>
        </p:nvCxnSpPr>
        <p:spPr>
          <a:xfrm flipH="1">
            <a:off x="6680541" y="5737584"/>
            <a:ext cx="348894" cy="260343"/>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線接點 11"/>
          <p:cNvCxnSpPr/>
          <p:nvPr/>
        </p:nvCxnSpPr>
        <p:spPr>
          <a:xfrm flipH="1">
            <a:off x="7078119" y="5867755"/>
            <a:ext cx="158750" cy="113543"/>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直線單箭頭接點 12"/>
          <p:cNvCxnSpPr/>
          <p:nvPr/>
        </p:nvCxnSpPr>
        <p:spPr>
          <a:xfrm flipV="1">
            <a:off x="6680541" y="4557767"/>
            <a:ext cx="152400" cy="864096"/>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4" name="文字方塊 13"/>
              <p:cNvSpPr txBox="1"/>
              <p:nvPr/>
            </p:nvSpPr>
            <p:spPr>
              <a:xfrm>
                <a:off x="5624490" y="4123317"/>
                <a:ext cx="246099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Estimate variance </a:t>
                </a:r>
                <a14:m>
                  <m:oMath xmlns:m="http://schemas.openxmlformats.org/officeDocument/2006/math">
                    <m:sSup>
                      <m:sSupPr>
                        <m:ctrlPr>
                          <a:rPr lang="en-US" altLang="zh-TW" i="1" smtClean="0">
                            <a:latin typeface="Cambria Math" panose="02040503050406030204" pitchFamily="18" charset="0"/>
                            <a:cs typeface="Times New Roman" panose="02020603050405020304" pitchFamily="18" charset="0"/>
                          </a:rPr>
                        </m:ctrlPr>
                      </m:sSupPr>
                      <m:e>
                        <m:r>
                          <a:rPr lang="zh-TW" altLang="en-US" i="1" smtClean="0">
                            <a:latin typeface="Cambria Math" panose="02040503050406030204" pitchFamily="18" charset="0"/>
                            <a:cs typeface="Times New Roman" panose="02020603050405020304" pitchFamily="18" charset="0"/>
                          </a:rPr>
                          <m:t>𝜎</m:t>
                        </m:r>
                      </m:e>
                      <m:sup>
                        <m:r>
                          <a:rPr lang="en-US" altLang="zh-TW" b="0" i="1" smtClean="0">
                            <a:latin typeface="Cambria Math" panose="02040503050406030204" pitchFamily="18" charset="0"/>
                            <a:cs typeface="Times New Roman" panose="02020603050405020304" pitchFamily="18" charset="0"/>
                          </a:rPr>
                          <m:t>2</m:t>
                        </m:r>
                      </m:sup>
                    </m:sSup>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p:cNvSpPr txBox="1">
                <a:spLocks noRot="1" noChangeAspect="1" noMove="1" noResize="1" noEditPoints="1" noAdjustHandles="1" noChangeArrowheads="1" noChangeShapeType="1" noTextEdit="1"/>
              </p:cNvSpPr>
              <p:nvPr/>
            </p:nvSpPr>
            <p:spPr>
              <a:xfrm>
                <a:off x="5624490" y="4123317"/>
                <a:ext cx="2460995" cy="369332"/>
              </a:xfrm>
              <a:prstGeom prst="rect">
                <a:avLst/>
              </a:prstGeom>
              <a:blipFill>
                <a:blip r:embed="rId5"/>
                <a:stretch>
                  <a:fillRect l="-2233" t="-8197" b="-24590"/>
                </a:stretch>
              </a:blipFill>
            </p:spPr>
            <p:txBody>
              <a:bodyPr/>
              <a:lstStyle/>
              <a:p>
                <a:r>
                  <a:rPr lang="zh-TW" altLang="en-US">
                    <a:noFill/>
                  </a:rPr>
                  <a:t> </a:t>
                </a:r>
              </a:p>
            </p:txBody>
          </p:sp>
        </mc:Fallback>
      </mc:AlternateContent>
      <p:sp>
        <p:nvSpPr>
          <p:cNvPr id="16" name="矩形 15"/>
          <p:cNvSpPr/>
          <p:nvPr/>
        </p:nvSpPr>
        <p:spPr>
          <a:xfrm>
            <a:off x="6929119" y="1700808"/>
            <a:ext cx="1399130" cy="4434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287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Choosing the number of components </a:t>
            </a:r>
            <a:r>
              <a:rPr lang="en-US" altLang="zh-TW" dirty="0" smtClean="0"/>
              <a:t>(2/3</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sz="2400" dirty="0" smtClean="0">
                    <a:latin typeface="Times New Roman" panose="02020603050405020304" pitchFamily="18" charset="0"/>
                    <a:cs typeface="Times New Roman" panose="02020603050405020304" pitchFamily="18" charset="0"/>
                  </a:rPr>
                  <a:t>SURE for MPCA/HOSVD is to select </a:t>
                </a:r>
                <a14:m>
                  <m:oMath xmlns:m="http://schemas.openxmlformats.org/officeDocument/2006/math">
                    <m:sSub>
                      <m:sSubPr>
                        <m:ctrlP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400" i="1" dirty="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altLang="zh-TW" sz="24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400" i="1">
                            <a:latin typeface="Cambria Math" panose="02040503050406030204" pitchFamily="18" charset="0"/>
                            <a:cs typeface="Times New Roman" panose="02020603050405020304" pitchFamily="18" charset="0"/>
                          </a:rPr>
                        </m:ctrlPr>
                      </m:sSubPr>
                      <m:e>
                        <m:r>
                          <a:rPr lang="en-US" altLang="zh-TW" sz="2400" i="1">
                            <a:latin typeface="Cambria Math" panose="02040503050406030204" pitchFamily="18" charset="0"/>
                            <a:cs typeface="Times New Roman" panose="02020603050405020304" pitchFamily="18" charset="0"/>
                          </a:rPr>
                          <m:t>𝑞</m:t>
                        </m:r>
                      </m:e>
                      <m:sub>
                        <m:r>
                          <a:rPr lang="en-US" altLang="zh-TW" sz="2400" i="1">
                            <a:latin typeface="Cambria Math" panose="02040503050406030204" pitchFamily="18" charset="0"/>
                            <a:cs typeface="Times New Roman" panose="02020603050405020304" pitchFamily="18" charset="0"/>
                          </a:rPr>
                          <m:t>0</m:t>
                        </m:r>
                      </m:sub>
                    </m:sSub>
                  </m:oMath>
                </a14:m>
                <a:r>
                  <a:rPr lang="en-US" altLang="zh-TW" sz="2400" dirty="0">
                    <a:latin typeface="Times New Roman" panose="02020603050405020304" pitchFamily="18" charset="0"/>
                    <a:cs typeface="Times New Roman" panose="02020603050405020304" pitchFamily="18" charset="0"/>
                  </a:rPr>
                  <a:t> that minimize the following risk:</a:t>
                </a:r>
              </a:p>
              <a:p>
                <a:pPr marL="274638" lvl="1" indent="0">
                  <a:lnSpc>
                    <a:spcPct val="150000"/>
                  </a:lnSpc>
                  <a:buNone/>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cs typeface="Times New Roman" panose="02020603050405020304" pitchFamily="18" charset="0"/>
                        </a:rPr>
                        <m:t>𝑅</m:t>
                      </m:r>
                      <m:d>
                        <m:dPr>
                          <m:ctrlPr>
                            <a:rPr lang="en-US" altLang="zh-TW" sz="2000" i="1">
                              <a:latin typeface="Cambria Math" panose="02040503050406030204" pitchFamily="18" charset="0"/>
                              <a:cs typeface="Times New Roman" panose="02020603050405020304" pitchFamily="18" charset="0"/>
                            </a:rPr>
                          </m:ctrlPr>
                        </m:dPr>
                        <m:e>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2</m:t>
                              </m:r>
                            </m:sup>
                          </m:sSup>
                        </m:e>
                      </m:d>
                      <m:r>
                        <a:rPr lang="en-US" altLang="zh-TW" sz="2000" i="1">
                          <a:latin typeface="Cambria Math" panose="02040503050406030204" pitchFamily="18" charset="0"/>
                          <a:cs typeface="Times New Roman" panose="02020603050405020304" pitchFamily="18" charset="0"/>
                        </a:rPr>
                        <m:t>=</m:t>
                      </m:r>
                      <m:r>
                        <a:rPr lang="en-US" altLang="zh-TW" sz="2000" i="1">
                          <a:latin typeface="Cambria Math" panose="02040503050406030204" pitchFamily="18" charset="0"/>
                        </a:rPr>
                        <m:t>𝐸</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𝑘</m:t>
                              </m:r>
                            </m:sub>
                          </m:sSub>
                          <m:r>
                            <a:rPr lang="en-US" altLang="zh-TW" sz="2000" i="1">
                              <a:latin typeface="Cambria Math" panose="02040503050406030204" pitchFamily="18" charset="0"/>
                            </a:rPr>
                            <m:t>−</m:t>
                          </m:r>
                          <m:acc>
                            <m:accPr>
                              <m:chr m:val="̅"/>
                              <m:ctrlPr>
                                <a:rPr lang="en-US" altLang="zh-TW" sz="2000" i="1">
                                  <a:latin typeface="Cambria Math" panose="02040503050406030204" pitchFamily="18" charset="0"/>
                                </a:rPr>
                              </m:ctrlPr>
                            </m:accPr>
                            <m:e>
                              <m:r>
                                <a:rPr lang="en-US" altLang="zh-TW" sz="2000" i="1">
                                  <a:latin typeface="Cambria Math" panose="02040503050406030204" pitchFamily="18" charset="0"/>
                                </a:rPr>
                                <m:t>𝑋</m:t>
                              </m:r>
                            </m:e>
                          </m:acc>
                          <m:r>
                            <a:rPr lang="en-US" altLang="zh-TW" sz="2000" i="1">
                              <a:latin typeface="Cambria Math" panose="02040503050406030204" pitchFamily="18" charset="0"/>
                            </a:rPr>
                            <m:t>−</m:t>
                          </m:r>
                          <m:r>
                            <a:rPr lang="en-US" altLang="zh-TW" sz="2000" i="1">
                              <a:latin typeface="Cambria Math" panose="02040503050406030204" pitchFamily="18" charset="0"/>
                            </a:rPr>
                            <m:t>𝐴</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𝑈</m:t>
                              </m:r>
                            </m:e>
                            <m:sub>
                              <m:r>
                                <a:rPr lang="en-US" altLang="zh-TW" sz="2000" i="1">
                                  <a:latin typeface="Cambria Math" panose="02040503050406030204" pitchFamily="18" charset="0"/>
                                </a:rPr>
                                <m:t>𝐾</m:t>
                              </m:r>
                            </m:sub>
                          </m:s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𝐵</m:t>
                              </m:r>
                            </m:e>
                            <m:sup>
                              <m:r>
                                <a:rPr lang="en-US" altLang="zh-TW" sz="2000" i="1">
                                  <a:latin typeface="Cambria Math" panose="02040503050406030204" pitchFamily="18" charset="0"/>
                                </a:rPr>
                                <m:t>𝑇</m:t>
                              </m:r>
                            </m:sup>
                          </m:sSup>
                          <m:r>
                            <a:rPr lang="en-US" altLang="zh-TW" sz="2000" i="1">
                              <a:latin typeface="Cambria Math" panose="02040503050406030204" pitchFamily="18" charset="0"/>
                            </a:rPr>
                            <m:t>|</m:t>
                          </m:r>
                        </m:e>
                        <m:sub>
                          <m:r>
                            <a:rPr lang="en-US" altLang="zh-TW" sz="2000" i="1">
                              <a:latin typeface="Cambria Math" panose="02040503050406030204" pitchFamily="18" charset="0"/>
                            </a:rPr>
                            <m:t>𝐹</m:t>
                          </m:r>
                        </m:sub>
                        <m:sup>
                          <m:r>
                            <a:rPr lang="en-US" altLang="zh-TW" sz="2000" i="1">
                              <a:latin typeface="Cambria Math" panose="02040503050406030204" pitchFamily="18" charset="0"/>
                            </a:rPr>
                            <m:t>2</m:t>
                          </m:r>
                        </m:sup>
                      </m:sSubSup>
                      <m:r>
                        <a:rPr lang="en-US" altLang="zh-TW" sz="2000" i="1">
                          <a:latin typeface="Cambria Math" panose="02040503050406030204" pitchFamily="18" charset="0"/>
                        </a:rPr>
                        <m:t>+2</m:t>
                      </m:r>
                      <m:sSup>
                        <m:sSup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2</m:t>
                          </m:r>
                        </m:sup>
                      </m:sSup>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𝑑𝑓</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𝑛𝑝𝑞</m:t>
                      </m:r>
                      <m:sSup>
                        <m:sSup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p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altLang="zh-TW" sz="2000" i="1" dirty="0">
                  <a:latin typeface="Cambria Math" panose="02040503050406030204" pitchFamily="18" charset="0"/>
                  <a:ea typeface="Cambria Math" panose="02040503050406030204" pitchFamily="18" charset="0"/>
                  <a:cs typeface="Times New Roman" panose="02020603050405020304" pitchFamily="18" charset="0"/>
                </a:endParaRPr>
              </a:p>
              <a:p>
                <a:pPr marL="274638" lvl="1" indent="0" algn="ctr">
                  <a:lnSpc>
                    <a:spcPct val="150000"/>
                  </a:lnSpc>
                  <a:buNone/>
                </a:pPr>
                <a14:m>
                  <m:oMath xmlns:m="http://schemas.openxmlformats.org/officeDocument/2006/math">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𝑑𝑓</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b="0" i="1" dirty="0" smtClean="0">
                        <a:latin typeface="Cambria Math" panose="02040503050406030204" pitchFamily="18" charset="0"/>
                        <a:ea typeface="Cambria Math" panose="02040503050406030204" pitchFamily="18" charset="0"/>
                        <a:cs typeface="Times New Roman" panose="02020603050405020304" pitchFamily="18" charset="0"/>
                      </a:rPr>
                      <m:t>𝑝𝑞</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𝑛</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oMath>
                </a14:m>
                <a:r>
                  <a:rPr lang="en-US" altLang="zh-TW" sz="2000" dirty="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𝑖</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sub>
                      <m:sup>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sup>
                      <m:e>
                        <m:nary>
                          <m:naryPr>
                            <m:chr m:val="∑"/>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𝑝</m:t>
                            </m:r>
                          </m:sup>
                          <m:e>
                            <m:f>
                              <m:f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𝑙</m:t>
                                    </m:r>
                                  </m:sub>
                                </m:sSub>
                              </m:num>
                              <m:den>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𝑙</m:t>
                                    </m:r>
                                  </m:sub>
                                </m:sSub>
                              </m:den>
                            </m:f>
                          </m:e>
                        </m:nary>
                      </m:e>
                    </m:nary>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𝑗</m:t>
                        </m:r>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sup>
                      <m:e>
                        <m:nary>
                          <m:naryPr>
                            <m:chr m:val="∑"/>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𝑞</m:t>
                            </m:r>
                          </m:sup>
                          <m:e>
                            <m:f>
                              <m:f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𝑙</m:t>
                                    </m:r>
                                  </m:sub>
                                </m:sSub>
                              </m:num>
                              <m:den>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𝑙</m:t>
                                    </m:r>
                                  </m:sub>
                                </m:sSub>
                              </m:den>
                            </m:f>
                          </m:e>
                        </m:nary>
                      </m:e>
                    </m:nary>
                  </m:oMath>
                </a14:m>
                <a:endParaRPr lang="en-US" altLang="zh-TW" sz="2000" i="1" dirty="0">
                  <a:latin typeface="Cambria Math" panose="02040503050406030204" pitchFamily="18" charset="0"/>
                  <a:ea typeface="Cambria Math" panose="02040503050406030204" pitchFamily="18" charset="0"/>
                  <a:cs typeface="Times New Roman" panose="02020603050405020304" pitchFamily="18" charset="0"/>
                </a:endParaRPr>
              </a:p>
              <a:p>
                <a:pPr marL="274638" lvl="1" indent="0" algn="ctr">
                  <a:lnSpc>
                    <a:spcPct val="150000"/>
                  </a:lnSpc>
                  <a:buNone/>
                </a:pPr>
                <a14:m>
                  <m:oMath xmlns:m="http://schemas.openxmlformats.org/officeDocument/2006/math">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tLang="zh-TW"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zh-TW" altLang="en-US" sz="2000" i="1" dirty="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TW" sz="2000" i="1" dirty="0">
                            <a:latin typeface="Cambria Math" panose="02040503050406030204" pitchFamily="18" charset="0"/>
                            <a:ea typeface="Cambria Math" panose="02040503050406030204" pitchFamily="18" charset="0"/>
                            <a:cs typeface="Times New Roman" panose="02020603050405020304" pitchFamily="18" charset="0"/>
                          </a:rPr>
                          <m:t>𝑗</m:t>
                        </m:r>
                      </m:sub>
                    </m:sSub>
                  </m:oMath>
                </a14:m>
                <a:r>
                  <a:rPr lang="en-US" altLang="zh-TW" sz="2000" dirty="0">
                    <a:latin typeface="Times New Roman" panose="02020603050405020304" pitchFamily="18" charset="0"/>
                    <a:cs typeface="Times New Roman" panose="02020603050405020304" pitchFamily="18" charset="0"/>
                  </a:rPr>
                  <a:t> are the eigenvalues </a:t>
                </a:r>
                <a:r>
                  <a:rPr lang="en-US" altLang="zh-TW" sz="2000" dirty="0" smtClean="0">
                    <a:latin typeface="Times New Roman" panose="02020603050405020304" pitchFamily="18" charset="0"/>
                    <a:cs typeface="Times New Roman" panose="02020603050405020304" pitchFamily="18" charset="0"/>
                  </a:rPr>
                  <a:t>corresponding </a:t>
                </a:r>
                <a:r>
                  <a:rPr lang="en-US" altLang="zh-TW" sz="2000" dirty="0">
                    <a:latin typeface="Times New Roman" panose="02020603050405020304" pitchFamily="18" charset="0"/>
                    <a:cs typeface="Times New Roman" panose="02020603050405020304" pitchFamily="18" charset="0"/>
                  </a:rPr>
                  <a:t>to eigenvectors in </a:t>
                </a:r>
                <a14:m>
                  <m:oMath xmlns:m="http://schemas.openxmlformats.org/officeDocument/2006/math">
                    <m:r>
                      <a:rPr lang="en-US" altLang="zh-TW" sz="2000" i="1" dirty="0">
                        <a:latin typeface="Cambria Math" panose="02040503050406030204" pitchFamily="18" charset="0"/>
                        <a:cs typeface="Times New Roman" panose="02020603050405020304" pitchFamily="18" charset="0"/>
                      </a:rPr>
                      <m:t>𝐴</m:t>
                    </m:r>
                    <m:r>
                      <a:rPr lang="en-US" altLang="zh-TW" sz="2000" i="1" dirty="0">
                        <a:latin typeface="Cambria Math" panose="02040503050406030204" pitchFamily="18" charset="0"/>
                        <a:cs typeface="Times New Roman" panose="02020603050405020304" pitchFamily="18" charset="0"/>
                      </a:rPr>
                      <m:t> </m:t>
                    </m:r>
                  </m:oMath>
                </a14:m>
                <a:r>
                  <a:rPr lang="en-US" altLang="zh-TW" sz="20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TW" sz="2000" i="1" dirty="0">
                        <a:latin typeface="Cambria Math" panose="02040503050406030204" pitchFamily="18" charset="0"/>
                        <a:cs typeface="Times New Roman" panose="02020603050405020304" pitchFamily="18" charset="0"/>
                      </a:rPr>
                      <m:t>𝐵</m:t>
                    </m:r>
                  </m:oMath>
                </a14:m>
                <a:r>
                  <a:rPr lang="en-US" altLang="zh-TW" sz="2000" dirty="0">
                    <a:latin typeface="Times New Roman" panose="02020603050405020304" pitchFamily="18" charset="0"/>
                    <a:cs typeface="Times New Roman" panose="02020603050405020304" pitchFamily="18" charset="0"/>
                  </a:rPr>
                  <a:t>, respectively</a:t>
                </a: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389" t="-98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59</a:t>
            </a:fld>
            <a:endParaRPr lang="zh-TW" altLang="en-US" dirty="0"/>
          </a:p>
        </p:txBody>
      </p:sp>
      <p:pic>
        <p:nvPicPr>
          <p:cNvPr id="5" name="圖片 4"/>
          <p:cNvPicPr>
            <a:picLocks noChangeAspect="1"/>
          </p:cNvPicPr>
          <p:nvPr/>
        </p:nvPicPr>
        <p:blipFill>
          <a:blip r:embed="rId4"/>
          <a:stretch>
            <a:fillRect/>
          </a:stretch>
        </p:blipFill>
        <p:spPr>
          <a:xfrm>
            <a:off x="3647728" y="3879155"/>
            <a:ext cx="3883002" cy="2502173"/>
          </a:xfrm>
          <a:prstGeom prst="rect">
            <a:avLst/>
          </a:prstGeom>
        </p:spPr>
      </p:pic>
      <p:cxnSp>
        <p:nvCxnSpPr>
          <p:cNvPr id="6" name="直線接點 5"/>
          <p:cNvCxnSpPr/>
          <p:nvPr/>
        </p:nvCxnSpPr>
        <p:spPr>
          <a:xfrm>
            <a:off x="5015880" y="4869160"/>
            <a:ext cx="0" cy="10927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p:cNvCxnSpPr/>
          <p:nvPr/>
        </p:nvCxnSpPr>
        <p:spPr>
          <a:xfrm flipH="1">
            <a:off x="5015879" y="5130241"/>
            <a:ext cx="587314" cy="363630"/>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直線接點 7"/>
          <p:cNvCxnSpPr/>
          <p:nvPr/>
        </p:nvCxnSpPr>
        <p:spPr>
          <a:xfrm flipH="1">
            <a:off x="5018694" y="5195178"/>
            <a:ext cx="836528" cy="508010"/>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直線接點 8"/>
          <p:cNvCxnSpPr/>
          <p:nvPr/>
        </p:nvCxnSpPr>
        <p:spPr>
          <a:xfrm flipH="1">
            <a:off x="5902359" y="5493871"/>
            <a:ext cx="778182" cy="487427"/>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直線接點 9"/>
          <p:cNvCxnSpPr/>
          <p:nvPr/>
        </p:nvCxnSpPr>
        <p:spPr>
          <a:xfrm flipH="1">
            <a:off x="6334407" y="5646271"/>
            <a:ext cx="498534" cy="335027"/>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直線接點 10"/>
          <p:cNvCxnSpPr/>
          <p:nvPr/>
        </p:nvCxnSpPr>
        <p:spPr>
          <a:xfrm flipH="1">
            <a:off x="6680541" y="5737584"/>
            <a:ext cx="348894" cy="260343"/>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線接點 11"/>
          <p:cNvCxnSpPr/>
          <p:nvPr/>
        </p:nvCxnSpPr>
        <p:spPr>
          <a:xfrm flipH="1">
            <a:off x="7078119" y="5867755"/>
            <a:ext cx="158750" cy="113543"/>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直線單箭頭接點 12"/>
          <p:cNvCxnSpPr/>
          <p:nvPr/>
        </p:nvCxnSpPr>
        <p:spPr>
          <a:xfrm flipV="1">
            <a:off x="6680541" y="4557767"/>
            <a:ext cx="152400" cy="864096"/>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4" name="文字方塊 13"/>
              <p:cNvSpPr txBox="1"/>
              <p:nvPr/>
            </p:nvSpPr>
            <p:spPr>
              <a:xfrm>
                <a:off x="5624490" y="4123317"/>
                <a:ext cx="246099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Estimate variance </a:t>
                </a:r>
                <a14:m>
                  <m:oMath xmlns:m="http://schemas.openxmlformats.org/officeDocument/2006/math">
                    <m:sSup>
                      <m:sSupPr>
                        <m:ctrlPr>
                          <a:rPr lang="en-US" altLang="zh-TW" i="1" smtClean="0">
                            <a:latin typeface="Cambria Math" panose="02040503050406030204" pitchFamily="18" charset="0"/>
                            <a:cs typeface="Times New Roman" panose="02020603050405020304" pitchFamily="18" charset="0"/>
                          </a:rPr>
                        </m:ctrlPr>
                      </m:sSupPr>
                      <m:e>
                        <m:r>
                          <a:rPr lang="zh-TW" altLang="en-US" i="1" smtClean="0">
                            <a:latin typeface="Cambria Math" panose="02040503050406030204" pitchFamily="18" charset="0"/>
                            <a:cs typeface="Times New Roman" panose="02020603050405020304" pitchFamily="18" charset="0"/>
                          </a:rPr>
                          <m:t>𝜎</m:t>
                        </m:r>
                      </m:e>
                      <m:sup>
                        <m:r>
                          <a:rPr lang="en-US" altLang="zh-TW" b="0" i="1" smtClean="0">
                            <a:latin typeface="Cambria Math" panose="02040503050406030204" pitchFamily="18" charset="0"/>
                            <a:cs typeface="Times New Roman" panose="02020603050405020304" pitchFamily="18" charset="0"/>
                          </a:rPr>
                          <m:t>2</m:t>
                        </m:r>
                      </m:sup>
                    </m:sSup>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p:cNvSpPr txBox="1">
                <a:spLocks noRot="1" noChangeAspect="1" noMove="1" noResize="1" noEditPoints="1" noAdjustHandles="1" noChangeArrowheads="1" noChangeShapeType="1" noTextEdit="1"/>
              </p:cNvSpPr>
              <p:nvPr/>
            </p:nvSpPr>
            <p:spPr>
              <a:xfrm>
                <a:off x="5624490" y="4123317"/>
                <a:ext cx="2460995" cy="369332"/>
              </a:xfrm>
              <a:prstGeom prst="rect">
                <a:avLst/>
              </a:prstGeom>
              <a:blipFill>
                <a:blip r:embed="rId5"/>
                <a:stretch>
                  <a:fillRect l="-2233" t="-8197" b="-24590"/>
                </a:stretch>
              </a:blipFill>
            </p:spPr>
            <p:txBody>
              <a:bodyPr/>
              <a:lstStyle/>
              <a:p>
                <a:r>
                  <a:rPr lang="zh-TW" altLang="en-US">
                    <a:noFill/>
                  </a:rPr>
                  <a:t> </a:t>
                </a:r>
              </a:p>
            </p:txBody>
          </p:sp>
        </mc:Fallback>
      </mc:AlternateContent>
      <p:cxnSp>
        <p:nvCxnSpPr>
          <p:cNvPr id="17" name="直線接點 16"/>
          <p:cNvCxnSpPr/>
          <p:nvPr/>
        </p:nvCxnSpPr>
        <p:spPr>
          <a:xfrm flipH="1">
            <a:off x="5015880" y="5078913"/>
            <a:ext cx="407294" cy="232531"/>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線接點 22"/>
          <p:cNvCxnSpPr/>
          <p:nvPr/>
        </p:nvCxnSpPr>
        <p:spPr>
          <a:xfrm flipH="1">
            <a:off x="5013066" y="5311444"/>
            <a:ext cx="1042552" cy="606003"/>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直線接點 26"/>
          <p:cNvCxnSpPr/>
          <p:nvPr/>
        </p:nvCxnSpPr>
        <p:spPr>
          <a:xfrm flipH="1">
            <a:off x="5258376" y="5358131"/>
            <a:ext cx="1042552" cy="606003"/>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直線接點 27"/>
          <p:cNvCxnSpPr/>
          <p:nvPr/>
        </p:nvCxnSpPr>
        <p:spPr>
          <a:xfrm flipH="1">
            <a:off x="5620591" y="5424900"/>
            <a:ext cx="858730" cy="548815"/>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85522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Cryo</a:t>
            </a:r>
            <a:r>
              <a:rPr kumimoji="1" lang="en-US" altLang="zh-TW" dirty="0"/>
              <a:t>-EM Analysis </a:t>
            </a:r>
            <a:r>
              <a:rPr kumimoji="1" lang="en-US" altLang="zh-TW" dirty="0" smtClean="0"/>
              <a:t>Packages</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hlinkClick r:id="rId3"/>
              </a:rPr>
              <a:t>http://3dem.ucsd.edu/software.shtm</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a:t>
            </a:fld>
            <a:endParaRPr lang="zh-TW" altLang="en-US" dirty="0"/>
          </a:p>
        </p:txBody>
      </p:sp>
      <p:graphicFrame>
        <p:nvGraphicFramePr>
          <p:cNvPr id="5" name="內容版面配置區 3"/>
          <p:cNvGraphicFramePr>
            <a:graphicFrameLocks/>
          </p:cNvGraphicFramePr>
          <p:nvPr>
            <p:extLst>
              <p:ext uri="{D42A27DB-BD31-4B8C-83A1-F6EECF244321}">
                <p14:modId xmlns:p14="http://schemas.microsoft.com/office/powerpoint/2010/main" val="2069900368"/>
              </p:ext>
            </p:extLst>
          </p:nvPr>
        </p:nvGraphicFramePr>
        <p:xfrm>
          <a:off x="609600" y="1772816"/>
          <a:ext cx="11100555" cy="4165393"/>
        </p:xfrm>
        <a:graphic>
          <a:graphicData uri="http://schemas.openxmlformats.org/drawingml/2006/table">
            <a:tbl>
              <a:tblPr firstRow="1" bandRow="1">
                <a:tableStyleId>{073A0DAA-6AF3-43AB-8588-CEC1D06C72B9}</a:tableStyleId>
              </a:tblPr>
              <a:tblGrid>
                <a:gridCol w="2986303">
                  <a:extLst>
                    <a:ext uri="{9D8B030D-6E8A-4147-A177-3AD203B41FA5}">
                      <a16:colId xmlns:a16="http://schemas.microsoft.com/office/drawing/2014/main" val="20000"/>
                    </a:ext>
                  </a:extLst>
                </a:gridCol>
                <a:gridCol w="5128163">
                  <a:extLst>
                    <a:ext uri="{9D8B030D-6E8A-4147-A177-3AD203B41FA5}">
                      <a16:colId xmlns:a16="http://schemas.microsoft.com/office/drawing/2014/main" val="20001"/>
                    </a:ext>
                  </a:extLst>
                </a:gridCol>
                <a:gridCol w="2986089">
                  <a:extLst>
                    <a:ext uri="{9D8B030D-6E8A-4147-A177-3AD203B41FA5}">
                      <a16:colId xmlns:a16="http://schemas.microsoft.com/office/drawing/2014/main" val="20002"/>
                    </a:ext>
                  </a:extLst>
                </a:gridCol>
              </a:tblGrid>
              <a:tr h="709279">
                <a:tc>
                  <a:txBody>
                    <a:bodyPr/>
                    <a:lstStyle/>
                    <a:p>
                      <a:r>
                        <a:rPr lang="en-US" altLang="zh-TW" sz="2400" dirty="0" smtClean="0">
                          <a:latin typeface="Times New Roman" panose="02020603050405020304" pitchFamily="18" charset="0"/>
                          <a:cs typeface="Times New Roman" panose="02020603050405020304" pitchFamily="18" charset="0"/>
                        </a:rPr>
                        <a:t>Package</a:t>
                      </a:r>
                      <a:endParaRPr lang="zh-TW" altLang="en-US" sz="2400" dirty="0">
                        <a:latin typeface="Times New Roman" panose="02020603050405020304" pitchFamily="18" charset="0"/>
                        <a:cs typeface="Times New Roman" panose="02020603050405020304" pitchFamily="18" charset="0"/>
                      </a:endParaRPr>
                    </a:p>
                  </a:txBody>
                  <a:tcPr/>
                </a:tc>
                <a:tc>
                  <a:txBody>
                    <a:bodyPr/>
                    <a:lstStyle/>
                    <a:p>
                      <a:r>
                        <a:rPr lang="en-US" altLang="zh-TW" sz="2400" dirty="0" smtClean="0">
                          <a:latin typeface="Times New Roman" panose="02020603050405020304" pitchFamily="18" charset="0"/>
                          <a:cs typeface="Times New Roman" panose="02020603050405020304" pitchFamily="18" charset="0"/>
                        </a:rPr>
                        <a:t>Strength/Breakthrough</a:t>
                      </a:r>
                      <a:endParaRPr lang="zh-TW" altLang="en-US" sz="2400" dirty="0">
                        <a:latin typeface="Times New Roman" panose="02020603050405020304" pitchFamily="18" charset="0"/>
                        <a:cs typeface="Times New Roman" panose="02020603050405020304" pitchFamily="18" charset="0"/>
                      </a:endParaRPr>
                    </a:p>
                  </a:txBody>
                  <a:tcPr/>
                </a:tc>
                <a:tc>
                  <a:txBody>
                    <a:bodyPr/>
                    <a:lstStyle/>
                    <a:p>
                      <a:r>
                        <a:rPr lang="en-US" altLang="zh-TW" sz="2400" dirty="0" smtClean="0">
                          <a:latin typeface="Times New Roman" panose="02020603050405020304" pitchFamily="18" charset="0"/>
                          <a:cs typeface="Times New Roman" panose="02020603050405020304" pitchFamily="18" charset="0"/>
                        </a:rPr>
                        <a:t>Weakness</a:t>
                      </a:r>
                      <a:endParaRPr lang="zh-TW" alt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56537">
                <a:tc>
                  <a:txBody>
                    <a:bodyPr/>
                    <a:lstStyle/>
                    <a:p>
                      <a:r>
                        <a:rPr lang="en-US" altLang="zh-TW" sz="2400" dirty="0" smtClean="0">
                          <a:latin typeface="Times New Roman" panose="02020603050405020304" pitchFamily="18" charset="0"/>
                          <a:cs typeface="Times New Roman" panose="02020603050405020304" pitchFamily="18" charset="0"/>
                        </a:rPr>
                        <a:t>RELION</a:t>
                      </a:r>
                      <a:endParaRPr lang="zh-TW" altLang="en-US" sz="2400" dirty="0">
                        <a:latin typeface="Times New Roman" panose="02020603050405020304" pitchFamily="18" charset="0"/>
                        <a:cs typeface="Times New Roman" panose="02020603050405020304" pitchFamily="18" charset="0"/>
                      </a:endParaRPr>
                    </a:p>
                  </a:txBody>
                  <a:tcPr/>
                </a:tc>
                <a:tc>
                  <a:txBody>
                    <a:bodyPr/>
                    <a:lstStyle/>
                    <a:p>
                      <a:r>
                        <a:rPr lang="en-US" altLang="zh-TW" sz="2400" dirty="0" smtClean="0">
                          <a:latin typeface="Times New Roman" panose="02020603050405020304" pitchFamily="18" charset="0"/>
                          <a:cs typeface="Times New Roman" panose="02020603050405020304" pitchFamily="18" charset="0"/>
                        </a:rPr>
                        <a:t>Very Inclusive</a:t>
                      </a:r>
                      <a:r>
                        <a:rPr lang="en-US" altLang="zh-TW" sz="2400" baseline="0" dirty="0" smtClean="0">
                          <a:latin typeface="Times New Roman" panose="02020603050405020304" pitchFamily="18" charset="0"/>
                          <a:cs typeface="Times New Roman" panose="02020603050405020304" pitchFamily="18" charset="0"/>
                        </a:rPr>
                        <a:t> and Adaptive</a:t>
                      </a:r>
                    </a:p>
                    <a:p>
                      <a:r>
                        <a:rPr lang="en-US" altLang="zh-TW" sz="2400" baseline="0" dirty="0" smtClean="0">
                          <a:latin typeface="Times New Roman" panose="02020603050405020304" pitchFamily="18" charset="0"/>
                          <a:cs typeface="Times New Roman" panose="02020603050405020304" pitchFamily="18" charset="0"/>
                        </a:rPr>
                        <a:t>3D Classification</a:t>
                      </a:r>
                      <a:endParaRPr lang="zh-TW" altLang="en-US" sz="2400" dirty="0">
                        <a:latin typeface="Times New Roman" panose="02020603050405020304" pitchFamily="18" charset="0"/>
                        <a:cs typeface="Times New Roman" panose="02020603050405020304" pitchFamily="18" charset="0"/>
                      </a:endParaRPr>
                    </a:p>
                  </a:txBody>
                  <a:tcPr/>
                </a:tc>
                <a:tc>
                  <a:txBody>
                    <a:bodyPr/>
                    <a:lstStyle/>
                    <a:p>
                      <a:r>
                        <a:rPr lang="en-US" altLang="zh-TW" sz="2400" dirty="0" smtClean="0">
                          <a:latin typeface="Times New Roman" panose="02020603050405020304" pitchFamily="18" charset="0"/>
                          <a:cs typeface="Times New Roman" panose="02020603050405020304" pitchFamily="18" charset="0"/>
                        </a:rPr>
                        <a:t>2D Clustering</a:t>
                      </a:r>
                    </a:p>
                    <a:p>
                      <a:endParaRPr lang="zh-TW" alt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853657">
                <a:tc>
                  <a:txBody>
                    <a:bodyPr/>
                    <a:lstStyle/>
                    <a:p>
                      <a:r>
                        <a:rPr lang="en-US" altLang="zh-TW" sz="2400" dirty="0" smtClean="0">
                          <a:latin typeface="Times New Roman" panose="02020603050405020304" pitchFamily="18" charset="0"/>
                          <a:cs typeface="Times New Roman" panose="02020603050405020304" pitchFamily="18" charset="0"/>
                        </a:rPr>
                        <a:t>SPHIRE *(ISAC)</a:t>
                      </a:r>
                    </a:p>
                  </a:txBody>
                  <a:tcPr/>
                </a:tc>
                <a:tc>
                  <a:txBody>
                    <a:bodyPr/>
                    <a:lstStyle/>
                    <a:p>
                      <a:r>
                        <a:rPr lang="en-US" altLang="zh-TW" sz="2400" dirty="0" smtClean="0">
                          <a:latin typeface="Times New Roman" panose="02020603050405020304" pitchFamily="18" charset="0"/>
                          <a:cs typeface="Times New Roman" panose="02020603050405020304" pitchFamily="18" charset="0"/>
                        </a:rPr>
                        <a:t>Particle picking</a:t>
                      </a:r>
                    </a:p>
                    <a:p>
                      <a:r>
                        <a:rPr lang="en-US" altLang="zh-TW" sz="2400" dirty="0" smtClean="0">
                          <a:latin typeface="Times New Roman" panose="02020603050405020304" pitchFamily="18" charset="0"/>
                          <a:cs typeface="Times New Roman" panose="02020603050405020304" pitchFamily="18" charset="0"/>
                        </a:rPr>
                        <a:t>2D </a:t>
                      </a:r>
                      <a:r>
                        <a:rPr lang="en-US" altLang="zh-TW" sz="2400" dirty="0" smtClean="0">
                          <a:latin typeface="Times New Roman" panose="02020603050405020304" pitchFamily="18" charset="0"/>
                          <a:cs typeface="Times New Roman" panose="02020603050405020304" pitchFamily="18" charset="0"/>
                        </a:rPr>
                        <a:t>Clustering</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u="none" strike="noStrike" kern="1200" cap="none" spc="0" normalizeH="0" baseline="0" noProof="0" dirty="0" smtClean="0">
                          <a:ln>
                            <a:noFill/>
                          </a:ln>
                          <a:effectLst/>
                          <a:uLnTx/>
                          <a:uFillTx/>
                          <a:latin typeface="Times New Roman" panose="02020603050405020304" pitchFamily="18" charset="0"/>
                          <a:cs typeface="Times New Roman" panose="02020603050405020304" pitchFamily="18" charset="0"/>
                        </a:rPr>
                        <a:t>Weak 3D Classification </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709279">
                <a:tc>
                  <a:txBody>
                    <a:bodyPr/>
                    <a:lstStyle/>
                    <a:p>
                      <a:r>
                        <a:rPr lang="en-US" altLang="zh-TW" sz="2400" dirty="0" err="1" smtClean="0">
                          <a:latin typeface="Times New Roman" panose="02020603050405020304" pitchFamily="18" charset="0"/>
                          <a:cs typeface="Times New Roman" panose="02020603050405020304" pitchFamily="18" charset="0"/>
                        </a:rPr>
                        <a:t>CisTEM</a:t>
                      </a:r>
                      <a:endParaRPr lang="zh-TW" altLang="en-US" sz="2400" dirty="0">
                        <a:latin typeface="Times New Roman" panose="02020603050405020304" pitchFamily="18" charset="0"/>
                        <a:cs typeface="Times New Roman" panose="02020603050405020304" pitchFamily="18" charset="0"/>
                      </a:endParaRPr>
                    </a:p>
                  </a:txBody>
                  <a:tcPr/>
                </a:tc>
                <a:tc>
                  <a:txBody>
                    <a:bodyPr/>
                    <a:lstStyle/>
                    <a:p>
                      <a:r>
                        <a:rPr lang="en-US" altLang="zh-TW" sz="2400" dirty="0" smtClean="0">
                          <a:latin typeface="Times New Roman" panose="02020603050405020304" pitchFamily="18" charset="0"/>
                          <a:cs typeface="Times New Roman" panose="02020603050405020304" pitchFamily="18" charset="0"/>
                        </a:rPr>
                        <a:t>Friendly GUI Interface</a:t>
                      </a:r>
                      <a:endParaRPr lang="zh-TW" altLang="en-US" sz="2400" dirty="0">
                        <a:latin typeface="Times New Roman" panose="02020603050405020304" pitchFamily="18" charset="0"/>
                        <a:cs typeface="Times New Roman" panose="02020603050405020304" pitchFamily="18" charset="0"/>
                      </a:endParaRPr>
                    </a:p>
                  </a:txBody>
                  <a:tcPr/>
                </a:tc>
                <a:tc>
                  <a:txBody>
                    <a:bodyPr/>
                    <a:lstStyle/>
                    <a:p>
                      <a:r>
                        <a:rPr lang="en-US" altLang="zh-TW" sz="2400" dirty="0" smtClean="0">
                          <a:latin typeface="Times New Roman" panose="02020603050405020304" pitchFamily="18" charset="0"/>
                          <a:cs typeface="Times New Roman" panose="02020603050405020304" pitchFamily="18" charset="0"/>
                        </a:rPr>
                        <a:t>Weak 3D Classification </a:t>
                      </a:r>
                      <a:endParaRPr lang="zh-TW" alt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47912137"/>
                  </a:ext>
                </a:extLst>
              </a:tr>
              <a:tr h="709279">
                <a:tc>
                  <a:txBody>
                    <a:bodyPr/>
                    <a:lstStyle/>
                    <a:p>
                      <a:r>
                        <a:rPr lang="en-US" altLang="zh-TW" sz="2400" dirty="0" err="1" smtClean="0">
                          <a:latin typeface="Times New Roman" panose="02020603050405020304" pitchFamily="18" charset="0"/>
                          <a:cs typeface="Times New Roman" panose="02020603050405020304" pitchFamily="18" charset="0"/>
                        </a:rPr>
                        <a:t>CryoSparc</a:t>
                      </a:r>
                      <a:endParaRPr lang="zh-TW" altLang="en-US" sz="2400" dirty="0">
                        <a:latin typeface="Times New Roman" panose="02020603050405020304" pitchFamily="18" charset="0"/>
                        <a:cs typeface="Times New Roman" panose="02020603050405020304" pitchFamily="18" charset="0"/>
                      </a:endParaRPr>
                    </a:p>
                  </a:txBody>
                  <a:tcPr/>
                </a:tc>
                <a:tc>
                  <a:txBody>
                    <a:bodyPr/>
                    <a:lstStyle/>
                    <a:p>
                      <a:r>
                        <a:rPr lang="en-US" altLang="zh-TW" sz="2400" dirty="0" smtClean="0">
                          <a:latin typeface="Times New Roman" panose="02020603050405020304" pitchFamily="18" charset="0"/>
                          <a:cs typeface="Times New Roman" panose="02020603050405020304" pitchFamily="18" charset="0"/>
                        </a:rPr>
                        <a:t>3D Reconstruction (SGD computation) </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u="none" strike="noStrike" kern="1200" cap="none" spc="0" normalizeH="0" baseline="0" noProof="0" dirty="0" smtClean="0">
                          <a:ln>
                            <a:noFill/>
                          </a:ln>
                          <a:effectLst/>
                          <a:uLnTx/>
                          <a:uFillTx/>
                          <a:latin typeface="Times New Roman" panose="02020603050405020304" pitchFamily="18" charset="0"/>
                          <a:cs typeface="Times New Roman" panose="02020603050405020304" pitchFamily="18" charset="0"/>
                        </a:rPr>
                        <a:t>Weak 3D Classification </a:t>
                      </a:r>
                      <a:endParaRPr kumimoji="0" lang="zh-TW" altLang="en-US" sz="2400" u="none" strike="noStrike" kern="1200" cap="none" spc="0" normalizeH="0" baseline="0" noProof="0" dirty="0" smtClean="0">
                        <a:ln>
                          <a:noFill/>
                        </a:ln>
                        <a:effectLst/>
                        <a:uLnTx/>
                        <a:uFillTx/>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1986552"/>
                  </a:ext>
                </a:extLst>
              </a:tr>
            </a:tbl>
          </a:graphicData>
        </a:graphic>
      </p:graphicFrame>
    </p:spTree>
    <p:extLst>
      <p:ext uri="{BB962C8B-B14F-4D97-AF65-F5344CB8AC3E}">
        <p14:creationId xmlns:p14="http://schemas.microsoft.com/office/powerpoint/2010/main" val="22909065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Choosing the number of components </a:t>
            </a:r>
            <a:r>
              <a:rPr lang="en-US" altLang="zh-TW" dirty="0" smtClean="0"/>
              <a:t>(3/3</a:t>
            </a:r>
            <a:r>
              <a:rPr lang="en-US" altLang="zh-TW" dirty="0"/>
              <a:t>)</a:t>
            </a:r>
            <a:endParaRPr lang="zh-TW" altLang="en-US" dirty="0"/>
          </a:p>
        </p:txBody>
      </p:sp>
      <p:sp>
        <p:nvSpPr>
          <p:cNvPr id="3" name="內容版面配置區 2"/>
          <p:cNvSpPr>
            <a:spLocks noGrp="1"/>
          </p:cNvSpPr>
          <p:nvPr>
            <p:ph sz="quarter" idx="1"/>
          </p:nvPr>
        </p:nvSpPr>
        <p:spPr/>
        <p:txBody>
          <a:bodyPr/>
          <a:lstStyle/>
          <a:p>
            <a:pPr>
              <a:lnSpc>
                <a:spcPct val="150000"/>
              </a:lnSpc>
            </a:pPr>
            <a:r>
              <a:rPr lang="en-US" altLang="zh-TW" dirty="0">
                <a:latin typeface="Times New Roman" panose="02020603050405020304" pitchFamily="18" charset="0"/>
                <a:cs typeface="Times New Roman" panose="02020603050405020304" pitchFamily="18" charset="0"/>
              </a:rPr>
              <a:t>Setting the region to </a:t>
            </a:r>
            <a:r>
              <a:rPr lang="en-US" altLang="zh-TW" dirty="0" smtClean="0">
                <a:latin typeface="Times New Roman" panose="02020603050405020304" pitchFamily="18" charset="0"/>
                <a:cs typeface="Times New Roman" panose="02020603050405020304" pitchFamily="18" charset="0"/>
              </a:rPr>
              <a:t>7/8 </a:t>
            </a:r>
            <a:r>
              <a:rPr lang="en-US" altLang="zh-TW" dirty="0">
                <a:latin typeface="Times New Roman" panose="02020603050405020304" pitchFamily="18" charset="0"/>
                <a:cs typeface="Times New Roman" panose="02020603050405020304" pitchFamily="18" charset="0"/>
              </a:rPr>
              <a:t>gives good results</a:t>
            </a:r>
          </a:p>
          <a:p>
            <a:pPr lvl="1">
              <a:lnSpc>
                <a:spcPct val="150000"/>
              </a:lnSpc>
            </a:pPr>
            <a:r>
              <a:rPr lang="en-US" altLang="zh-TW" dirty="0">
                <a:latin typeface="Times New Roman" panose="02020603050405020304" pitchFamily="18" charset="0"/>
                <a:cs typeface="Times New Roman" panose="02020603050405020304" pitchFamily="18" charset="0"/>
              </a:rPr>
              <a:t>Roughly corresponds to preserving 35%  of variance in the first stage</a:t>
            </a:r>
          </a:p>
          <a:p>
            <a:pPr>
              <a:lnSpc>
                <a:spcPct val="150000"/>
              </a:lnSpc>
            </a:pPr>
            <a:r>
              <a:rPr lang="en-US" altLang="zh-TW" dirty="0" smtClean="0">
                <a:latin typeface="Times New Roman" panose="02020603050405020304" pitchFamily="18" charset="0"/>
                <a:cs typeface="Times New Roman" panose="02020603050405020304" pitchFamily="18" charset="0"/>
              </a:rPr>
              <a:t>For Dataset 1, applying SURE’s criterion </a:t>
            </a: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60</a:t>
            </a:fld>
            <a:endParaRPr lang="zh-TW" altLang="en-US"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nvPr>
            </p:nvGraphicFramePr>
            <p:xfrm>
              <a:off x="2495600" y="3164149"/>
              <a:ext cx="6180692" cy="3064447"/>
            </p:xfrm>
            <a:graphic>
              <a:graphicData uri="http://schemas.openxmlformats.org/drawingml/2006/table">
                <a:tbl>
                  <a:tblPr firstRow="1" bandRow="1">
                    <a:tableStyleId>{073A0DAA-6AF3-43AB-8588-CEC1D06C72B9}</a:tableStyleId>
                  </a:tblPr>
                  <a:tblGrid>
                    <a:gridCol w="3090346">
                      <a:extLst>
                        <a:ext uri="{9D8B030D-6E8A-4147-A177-3AD203B41FA5}">
                          <a16:colId xmlns:a16="http://schemas.microsoft.com/office/drawing/2014/main" val="4088715920"/>
                        </a:ext>
                      </a:extLst>
                    </a:gridCol>
                    <a:gridCol w="3090346">
                      <a:extLst>
                        <a:ext uri="{9D8B030D-6E8A-4147-A177-3AD203B41FA5}">
                          <a16:colId xmlns:a16="http://schemas.microsoft.com/office/drawing/2014/main" val="3465941498"/>
                        </a:ext>
                      </a:extLst>
                    </a:gridCol>
                  </a:tblGrid>
                  <a:tr h="332568">
                    <a:tc>
                      <a:txBody>
                        <a:bodyPr/>
                        <a:lstStyle/>
                        <a:p>
                          <a:pPr lvl="1" algn="ctr"/>
                          <a:r>
                            <a:rPr lang="en-US" altLang="zh-TW" dirty="0" smtClean="0">
                              <a:latin typeface="Times New Roman" panose="02020603050405020304" pitchFamily="18" charset="0"/>
                              <a:cs typeface="Times New Roman" panose="02020603050405020304" pitchFamily="18" charset="0"/>
                            </a:rPr>
                            <a:t>Region </a:t>
                          </a:r>
                          <a:r>
                            <a:rPr lang="en-US" altLang="zh-TW" baseline="0" dirty="0" smtClean="0">
                              <a:latin typeface="Times New Roman" panose="02020603050405020304" pitchFamily="18" charset="0"/>
                              <a:cs typeface="Times New Roman" panose="02020603050405020304" pitchFamily="18" charset="0"/>
                            </a:rPr>
                            <a:t> for estimating variance from the tail</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Selected components</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105748"/>
                      </a:ext>
                    </a:extLst>
                  </a:tr>
                  <a:tr h="542586">
                    <a:tc>
                      <a:txBody>
                        <a:bodyPr/>
                        <a:lstStyle/>
                        <a:p>
                          <a:pPr algn="ct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0" dirty="0" smtClean="0">
                                        <a:latin typeface="Cambria Math" panose="02040503050406030204" pitchFamily="18" charset="0"/>
                                      </a:rPr>
                                      <m:t>2</m:t>
                                    </m:r>
                                  </m:num>
                                  <m:den>
                                    <m:r>
                                      <a:rPr lang="en-US" altLang="zh-TW" b="0" i="0" dirty="0" smtClean="0">
                                        <a:latin typeface="Cambria Math" panose="02040503050406030204" pitchFamily="18" charset="0"/>
                                      </a:rPr>
                                      <m:t>8</m:t>
                                    </m:r>
                                  </m:den>
                                </m:f>
                              </m:oMath>
                            </m:oMathPara>
                          </a14:m>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(75,75) </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2663843"/>
                      </a:ext>
                    </a:extLst>
                  </a:tr>
                  <a:tr h="542586">
                    <a:tc>
                      <a:txBody>
                        <a:bodyPr/>
                        <a:lstStyle/>
                        <a:p>
                          <a:pPr algn="ct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0" dirty="0" smtClean="0">
                                        <a:latin typeface="Cambria Math" panose="02040503050406030204" pitchFamily="18" charset="0"/>
                                      </a:rPr>
                                      <m:t>4</m:t>
                                    </m:r>
                                  </m:num>
                                  <m:den>
                                    <m:r>
                                      <a:rPr lang="en-US" altLang="zh-TW" b="0" i="0" dirty="0" smtClean="0">
                                        <a:latin typeface="Cambria Math" panose="02040503050406030204" pitchFamily="18" charset="0"/>
                                      </a:rPr>
                                      <m:t>8</m:t>
                                    </m:r>
                                  </m:den>
                                </m:f>
                              </m:oMath>
                            </m:oMathPara>
                          </a14:m>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(63,63) </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91822850"/>
                      </a:ext>
                    </a:extLst>
                  </a:tr>
                  <a:tr h="542586">
                    <a:tc>
                      <a:txBody>
                        <a:bodyPr/>
                        <a:lstStyle/>
                        <a:p>
                          <a:pPr algn="ct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0" dirty="0" smtClean="0">
                                        <a:latin typeface="Cambria Math" panose="02040503050406030204" pitchFamily="18" charset="0"/>
                                      </a:rPr>
                                      <m:t>6</m:t>
                                    </m:r>
                                  </m:num>
                                  <m:den>
                                    <m:r>
                                      <a:rPr lang="en-US" altLang="zh-TW" b="0" i="0" dirty="0" smtClean="0">
                                        <a:latin typeface="Cambria Math" panose="02040503050406030204" pitchFamily="18" charset="0"/>
                                      </a:rPr>
                                      <m:t>8</m:t>
                                    </m:r>
                                  </m:den>
                                </m:f>
                              </m:oMath>
                            </m:oMathPara>
                          </a14:m>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(39,39) </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44470366"/>
                      </a:ext>
                    </a:extLst>
                  </a:tr>
                  <a:tr h="542530">
                    <a:tc>
                      <a:txBody>
                        <a:bodyPr/>
                        <a:lstStyle/>
                        <a:p>
                          <a:pPr algn="ct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0" dirty="0" smtClean="0">
                                        <a:latin typeface="Cambria Math" panose="02040503050406030204" pitchFamily="18" charset="0"/>
                                      </a:rPr>
                                      <m:t>7</m:t>
                                    </m:r>
                                  </m:num>
                                  <m:den>
                                    <m:r>
                                      <a:rPr lang="en-US" altLang="zh-TW" b="0" i="0" dirty="0" smtClean="0">
                                        <a:latin typeface="Cambria Math" panose="02040503050406030204" pitchFamily="18" charset="0"/>
                                      </a:rPr>
                                      <m:t>8</m:t>
                                    </m:r>
                                  </m:den>
                                </m:f>
                              </m:oMath>
                            </m:oMathPara>
                          </a14:m>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solidFill>
                                <a:srgbClr val="FF0000"/>
                              </a:solidFill>
                              <a:latin typeface="Times New Roman" panose="02020603050405020304" pitchFamily="18" charset="0"/>
                              <a:cs typeface="Times New Roman" panose="02020603050405020304" pitchFamily="18" charset="0"/>
                            </a:rPr>
                            <a:t>(25,25) </a:t>
                          </a:r>
                          <a:endParaRPr lang="zh-TW" altLang="en-US"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505747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3565296"/>
                  </p:ext>
                </p:extLst>
              </p:nvPr>
            </p:nvGraphicFramePr>
            <p:xfrm>
              <a:off x="2495600" y="3164149"/>
              <a:ext cx="6180692" cy="3064447"/>
            </p:xfrm>
            <a:graphic>
              <a:graphicData uri="http://schemas.openxmlformats.org/drawingml/2006/table">
                <a:tbl>
                  <a:tblPr firstRow="1" bandRow="1">
                    <a:tableStyleId>{073A0DAA-6AF3-43AB-8588-CEC1D06C72B9}</a:tableStyleId>
                  </a:tblPr>
                  <a:tblGrid>
                    <a:gridCol w="3090346">
                      <a:extLst>
                        <a:ext uri="{9D8B030D-6E8A-4147-A177-3AD203B41FA5}">
                          <a16:colId xmlns:a16="http://schemas.microsoft.com/office/drawing/2014/main" val="4088715920"/>
                        </a:ext>
                      </a:extLst>
                    </a:gridCol>
                    <a:gridCol w="3090346">
                      <a:extLst>
                        <a:ext uri="{9D8B030D-6E8A-4147-A177-3AD203B41FA5}">
                          <a16:colId xmlns:a16="http://schemas.microsoft.com/office/drawing/2014/main" val="3465941498"/>
                        </a:ext>
                      </a:extLst>
                    </a:gridCol>
                  </a:tblGrid>
                  <a:tr h="640080">
                    <a:tc>
                      <a:txBody>
                        <a:bodyPr/>
                        <a:lstStyle/>
                        <a:p>
                          <a:pPr lvl="1" algn="ctr"/>
                          <a:r>
                            <a:rPr lang="en-US" altLang="zh-TW" dirty="0" smtClean="0">
                              <a:latin typeface="Times New Roman" panose="02020603050405020304" pitchFamily="18" charset="0"/>
                              <a:cs typeface="Times New Roman" panose="02020603050405020304" pitchFamily="18" charset="0"/>
                            </a:rPr>
                            <a:t>Region </a:t>
                          </a:r>
                          <a:r>
                            <a:rPr lang="en-US" altLang="zh-TW" baseline="0" dirty="0" smtClean="0">
                              <a:latin typeface="Times New Roman" panose="02020603050405020304" pitchFamily="18" charset="0"/>
                              <a:cs typeface="Times New Roman" panose="02020603050405020304" pitchFamily="18" charset="0"/>
                            </a:rPr>
                            <a:t> for estimating variance from the tail</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Selected components</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105748"/>
                      </a:ext>
                    </a:extLst>
                  </a:tr>
                  <a:tr h="606806">
                    <a:tc>
                      <a:txBody>
                        <a:bodyPr/>
                        <a:lstStyle/>
                        <a:p>
                          <a:endParaRPr lang="zh-TW"/>
                        </a:p>
                      </a:txBody>
                      <a:tcPr>
                        <a:blipFill>
                          <a:blip r:embed="rId3"/>
                          <a:stretch>
                            <a:fillRect l="-197" t="-110000" r="-100591" b="-300000"/>
                          </a:stretch>
                        </a:blipFill>
                      </a:tcPr>
                    </a:tc>
                    <a:tc>
                      <a:txBody>
                        <a:bodyPr/>
                        <a:lstStyle/>
                        <a:p>
                          <a:pPr algn="ctr"/>
                          <a:r>
                            <a:rPr lang="en-US" altLang="zh-TW" dirty="0" smtClean="0">
                              <a:latin typeface="Times New Roman" panose="02020603050405020304" pitchFamily="18" charset="0"/>
                              <a:cs typeface="Times New Roman" panose="02020603050405020304" pitchFamily="18" charset="0"/>
                            </a:rPr>
                            <a:t>(75,75) </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2663843"/>
                      </a:ext>
                    </a:extLst>
                  </a:tr>
                  <a:tr h="605790">
                    <a:tc>
                      <a:txBody>
                        <a:bodyPr/>
                        <a:lstStyle/>
                        <a:p>
                          <a:endParaRPr lang="zh-TW"/>
                        </a:p>
                      </a:txBody>
                      <a:tcPr>
                        <a:blipFill>
                          <a:blip r:embed="rId3"/>
                          <a:stretch>
                            <a:fillRect l="-197" t="-212121" r="-100591" b="-203030"/>
                          </a:stretch>
                        </a:blipFill>
                      </a:tcPr>
                    </a:tc>
                    <a:tc>
                      <a:txBody>
                        <a:bodyPr/>
                        <a:lstStyle/>
                        <a:p>
                          <a:pPr algn="ctr"/>
                          <a:r>
                            <a:rPr lang="en-US" altLang="zh-TW" dirty="0" smtClean="0">
                              <a:latin typeface="Times New Roman" panose="02020603050405020304" pitchFamily="18" charset="0"/>
                              <a:cs typeface="Times New Roman" panose="02020603050405020304" pitchFamily="18" charset="0"/>
                            </a:rPr>
                            <a:t>(63,63) </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91822850"/>
                      </a:ext>
                    </a:extLst>
                  </a:tr>
                  <a:tr h="606806">
                    <a:tc>
                      <a:txBody>
                        <a:bodyPr/>
                        <a:lstStyle/>
                        <a:p>
                          <a:endParaRPr lang="zh-TW"/>
                        </a:p>
                      </a:txBody>
                      <a:tcPr>
                        <a:blipFill>
                          <a:blip r:embed="rId3"/>
                          <a:stretch>
                            <a:fillRect l="-197" t="-309000" r="-100591" b="-101000"/>
                          </a:stretch>
                        </a:blipFill>
                      </a:tcPr>
                    </a:tc>
                    <a:tc>
                      <a:txBody>
                        <a:bodyPr/>
                        <a:lstStyle/>
                        <a:p>
                          <a:pPr algn="ctr"/>
                          <a:r>
                            <a:rPr lang="en-US" altLang="zh-TW" dirty="0" smtClean="0">
                              <a:latin typeface="Times New Roman" panose="02020603050405020304" pitchFamily="18" charset="0"/>
                              <a:cs typeface="Times New Roman" panose="02020603050405020304" pitchFamily="18" charset="0"/>
                            </a:rPr>
                            <a:t>(39,39) </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44470366"/>
                      </a:ext>
                    </a:extLst>
                  </a:tr>
                  <a:tr h="604965">
                    <a:tc>
                      <a:txBody>
                        <a:bodyPr/>
                        <a:lstStyle/>
                        <a:p>
                          <a:endParaRPr lang="zh-TW"/>
                        </a:p>
                      </a:txBody>
                      <a:tcPr>
                        <a:blipFill>
                          <a:blip r:embed="rId3"/>
                          <a:stretch>
                            <a:fillRect l="-197" t="-413131" r="-100591" b="-2020"/>
                          </a:stretch>
                        </a:blipFill>
                      </a:tcPr>
                    </a:tc>
                    <a:tc>
                      <a:txBody>
                        <a:bodyPr/>
                        <a:lstStyle/>
                        <a:p>
                          <a:pPr algn="ctr"/>
                          <a:r>
                            <a:rPr lang="en-US" altLang="zh-TW" dirty="0" smtClean="0">
                              <a:solidFill>
                                <a:srgbClr val="FF0000"/>
                              </a:solidFill>
                              <a:latin typeface="Times New Roman" panose="02020603050405020304" pitchFamily="18" charset="0"/>
                              <a:cs typeface="Times New Roman" panose="02020603050405020304" pitchFamily="18" charset="0"/>
                            </a:rPr>
                            <a:t>(25,25) </a:t>
                          </a:r>
                          <a:endParaRPr lang="zh-TW" altLang="en-US"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5057471"/>
                      </a:ext>
                    </a:extLst>
                  </a:tr>
                </a:tbl>
              </a:graphicData>
            </a:graphic>
          </p:graphicFrame>
        </mc:Fallback>
      </mc:AlternateContent>
      <p:pic>
        <p:nvPicPr>
          <p:cNvPr id="6" name="Picture 2" descr="Overview of EMD-10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8568" y="114"/>
            <a:ext cx="980614" cy="98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6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smtClean="0"/>
                  <a:t>Different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𝑞</m:t>
                        </m:r>
                      </m:e>
                      <m:sub>
                        <m:r>
                          <a:rPr lang="en-US" altLang="zh-TW" b="0" i="1" smtClean="0">
                            <a:latin typeface="Cambria Math" panose="02040503050406030204" pitchFamily="18" charset="0"/>
                          </a:rPr>
                          <m:t>0</m:t>
                        </m:r>
                      </m:sub>
                    </m:sSub>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2"/>
                <a:stretch>
                  <a:fillRect l="-1389" b="-19632"/>
                </a:stretch>
              </a:blipFill>
            </p:spPr>
            <p:txBody>
              <a:bodyPr/>
              <a:lstStyle/>
              <a:p>
                <a:r>
                  <a:rPr lang="zh-TW" altLang="en-US">
                    <a:noFill/>
                  </a:rPr>
                  <a:t> </a:t>
                </a:r>
              </a:p>
            </p:txBody>
          </p:sp>
        </mc:Fallback>
      </mc:AlternateContent>
      <p:sp>
        <p:nvSpPr>
          <p:cNvPr id="3" name="內容版面配置區 2"/>
          <p:cNvSpPr>
            <a:spLocks noGrp="1"/>
          </p:cNvSpPr>
          <p:nvPr>
            <p:ph sz="quarter" idx="1"/>
          </p:nvPr>
        </p:nvSpPr>
        <p:spPr/>
        <p:txBody>
          <a:bodyPr/>
          <a:lstStyle/>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61</a:t>
            </a:fld>
            <a:endParaRPr lang="zh-TW" altLang="en-US" dirty="0"/>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33" y="2132856"/>
            <a:ext cx="10068780" cy="1168286"/>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57" y="3471427"/>
            <a:ext cx="10040056" cy="1164953"/>
          </a:xfrm>
          <a:prstGeom prst="rect">
            <a:avLst/>
          </a:prstGeom>
        </p:spPr>
      </p:pic>
      <mc:AlternateContent xmlns:mc="http://schemas.openxmlformats.org/markup-compatibility/2006">
        <mc:Choice xmlns:a14="http://schemas.microsoft.com/office/drawing/2010/main" Requires="a14">
          <p:sp>
            <p:nvSpPr>
              <p:cNvPr id="11" name="文字方塊 10"/>
              <p:cNvSpPr txBox="1"/>
              <p:nvPr/>
            </p:nvSpPr>
            <p:spPr>
              <a:xfrm>
                <a:off x="-528736" y="3869237"/>
                <a:ext cx="19204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10</m:t>
                      </m:r>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b="0" i="0" dirty="0" smtClean="0">
                          <a:latin typeface="Cambria Math" panose="02040503050406030204" pitchFamily="18" charset="0"/>
                          <a:ea typeface="Cambria Math" panose="02040503050406030204" pitchFamily="18" charset="0"/>
                          <a:cs typeface="Times New Roman" panose="02020603050405020304" pitchFamily="18" charset="0"/>
                        </a:rPr>
                        <m:t>10</m:t>
                      </m:r>
                    </m:oMath>
                  </m:oMathPara>
                </a14:m>
                <a:endParaRPr lang="zh-TW" altLang="en-US" dirty="0">
                  <a:latin typeface="Times New Roman" panose="02020603050405020304" pitchFamily="18" charset="0"/>
                  <a:cs typeface="Times New Roman" panose="02020603050405020304" pitchFamily="18" charset="0"/>
                </a:endParaRPr>
              </a:p>
            </p:txBody>
          </p:sp>
        </mc:Choice>
        <mc:Fallback>
          <p:sp>
            <p:nvSpPr>
              <p:cNvPr id="11" name="文字方塊 10"/>
              <p:cNvSpPr txBox="1">
                <a:spLocks noRot="1" noChangeAspect="1" noMove="1" noResize="1" noEditPoints="1" noAdjustHandles="1" noChangeArrowheads="1" noChangeShapeType="1" noTextEdit="1"/>
              </p:cNvSpPr>
              <p:nvPr/>
            </p:nvSpPr>
            <p:spPr>
              <a:xfrm>
                <a:off x="-528736" y="3869237"/>
                <a:ext cx="1920451" cy="3693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5927" y="2573830"/>
                <a:ext cx="1920451" cy="369332"/>
              </a:xfrm>
              <a:prstGeom prst="rect">
                <a:avLst/>
              </a:prstGeom>
              <a:noFill/>
            </p:spPr>
            <p:txBody>
              <a:bodyPr wrap="square" rtlCol="0">
                <a:spAutoFit/>
              </a:bodyPr>
              <a:lstStyle/>
              <a:p>
                <a14:m>
                  <m:oMath xmlns:m="http://schemas.openxmlformats.org/officeDocument/2006/math">
                    <m:r>
                      <a:rPr lang="en-US" altLang="zh-TW" b="0" i="1" dirty="0" smtClean="0">
                        <a:latin typeface="Cambria Math" panose="02040503050406030204" pitchFamily="18" charset="0"/>
                        <a:ea typeface="Cambria Math" panose="02040503050406030204" pitchFamily="18" charset="0"/>
                        <a:cs typeface="Times New Roman" panose="02020603050405020304" pitchFamily="18" charset="0"/>
                      </a:rPr>
                      <m:t>5</m:t>
                    </m:r>
                    <m:r>
                      <a:rPr lang="en-US" altLang="zh-TW"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smtClean="0">
                    <a:latin typeface="Times New Roman" panose="02020603050405020304" pitchFamily="18" charset="0"/>
                    <a:cs typeface="Times New Roman" panose="02020603050405020304" pitchFamily="18" charset="0"/>
                  </a:rPr>
                  <a:t>5</a:t>
                </a:r>
                <a:endParaRPr lang="zh-TW" altLang="en-US" dirty="0">
                  <a:latin typeface="Times New Roman" panose="02020603050405020304" pitchFamily="18" charset="0"/>
                  <a:cs typeface="Times New Roman" panose="02020603050405020304" pitchFamily="18" charset="0"/>
                </a:endParaRPr>
              </a:p>
            </p:txBody>
          </p:sp>
        </mc:Choice>
        <mc:Fallback>
          <p:sp>
            <p:nvSpPr>
              <p:cNvPr id="12" name="文字方塊 11"/>
              <p:cNvSpPr txBox="1">
                <a:spLocks noRot="1" noChangeAspect="1" noMove="1" noResize="1" noEditPoints="1" noAdjustHandles="1" noChangeArrowheads="1" noChangeShapeType="1" noTextEdit="1"/>
              </p:cNvSpPr>
              <p:nvPr/>
            </p:nvSpPr>
            <p:spPr>
              <a:xfrm>
                <a:off x="-5927" y="2573830"/>
                <a:ext cx="1920451" cy="369332"/>
              </a:xfrm>
              <a:prstGeom prst="rect">
                <a:avLst/>
              </a:prstGeom>
              <a:blipFill>
                <a:blip r:embed="rId6"/>
                <a:stretch>
                  <a:fillRect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547741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application – </a:t>
            </a:r>
            <a:r>
              <a:rPr lang="en-US" altLang="zh-TW" dirty="0" smtClean="0">
                <a:latin typeface="Times New Roman" panose="02020603050405020304" pitchFamily="18" charset="0"/>
                <a:cs typeface="Times New Roman" panose="02020603050405020304" pitchFamily="18" charset="0"/>
              </a:rPr>
              <a:t>Movie files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609600" y="1219200"/>
                <a:ext cx="11679088" cy="4937760"/>
              </a:xfrm>
            </p:spPr>
            <p:txBody>
              <a:bodyPr/>
              <a:lstStyle/>
              <a:p>
                <a:r>
                  <a:rPr lang="en-US" altLang="zh-TW" dirty="0" smtClean="0">
                    <a:latin typeface="Times New Roman" panose="02020603050405020304" pitchFamily="18" charset="0"/>
                    <a:cs typeface="Times New Roman" panose="02020603050405020304" pitchFamily="18" charset="0"/>
                  </a:rPr>
                  <a:t>Dataset: </a:t>
                </a:r>
                <a:r>
                  <a:rPr lang="en-US" altLang="zh-TW" dirty="0" err="1" smtClean="0">
                    <a:latin typeface="Times New Roman" panose="02020603050405020304" pitchFamily="18" charset="0"/>
                    <a:cs typeface="Times New Roman" panose="02020603050405020304" pitchFamily="18" charset="0"/>
                  </a:rPr>
                  <a:t>Betagal</a:t>
                </a:r>
                <a:r>
                  <a:rPr lang="en-US" altLang="zh-TW"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i="1" dirty="0">
                        <a:latin typeface="Cambria Math" panose="02040503050406030204" pitchFamily="18" charset="0"/>
                      </a:rPr>
                      <m:t>𝑝</m:t>
                    </m:r>
                    <m:r>
                      <a:rPr lang="en-US" altLang="zh-TW" i="1" dirty="0">
                        <a:latin typeface="Cambria Math" panose="02040503050406030204" pitchFamily="18" charset="0"/>
                      </a:rPr>
                      <m:t> =1950,  </m:t>
                    </m:r>
                    <m:r>
                      <a:rPr lang="en-US" altLang="zh-TW" i="1" dirty="0">
                        <a:latin typeface="Cambria Math" panose="02040503050406030204" pitchFamily="18" charset="0"/>
                      </a:rPr>
                      <m:t>𝑞</m:t>
                    </m:r>
                    <m:r>
                      <a:rPr lang="en-US" altLang="zh-TW" i="1" dirty="0">
                        <a:latin typeface="Cambria Math" panose="02040503050406030204" pitchFamily="18" charset="0"/>
                      </a:rPr>
                      <m:t> =1950,  </m:t>
                    </m:r>
                    <m:r>
                      <a:rPr lang="en-US" altLang="zh-TW" i="1" dirty="0" smtClean="0">
                        <a:solidFill>
                          <a:srgbClr val="FF0000"/>
                        </a:solidFill>
                        <a:latin typeface="Cambria Math" panose="02040503050406030204" pitchFamily="18" charset="0"/>
                      </a:rPr>
                      <m:t>𝑛</m:t>
                    </m:r>
                    <m:r>
                      <a:rPr lang="en-US" altLang="zh-TW" i="1" dirty="0" smtClean="0">
                        <a:solidFill>
                          <a:srgbClr val="FF0000"/>
                        </a:solidFill>
                        <a:latin typeface="Cambria Math" panose="02040503050406030204" pitchFamily="18" charset="0"/>
                      </a:rPr>
                      <m:t>=16</m:t>
                    </m:r>
                  </m:oMath>
                </a14:m>
                <a:r>
                  <a:rPr lang="en-US" altLang="zh-TW" dirty="0" smtClean="0">
                    <a:latin typeface="Times New Roman" panose="02020603050405020304" pitchFamily="18" charset="0"/>
                    <a:cs typeface="Times New Roman" panose="02020603050405020304" pitchFamily="18" charset="0"/>
                  </a:rPr>
                  <a:t>)</a:t>
                </a:r>
                <a:endParaRPr lang="en-US" altLang="zh-TW" dirty="0">
                  <a:latin typeface="Times New Roman" panose="02020603050405020304" pitchFamily="18" charset="0"/>
                  <a:cs typeface="Times New Roman" panose="02020603050405020304" pitchFamily="18" charset="0"/>
                </a:endParaRPr>
              </a:p>
              <a:p>
                <a:pPr>
                  <a:spcAft>
                    <a:spcPts val="140"/>
                  </a:spcAft>
                </a:pPr>
                <a:r>
                  <a:rPr lang="en-US" altLang="zh-TW" dirty="0">
                    <a:latin typeface="Times New Roman" panose="02020603050405020304" pitchFamily="18" charset="0"/>
                    <a:cs typeface="Times New Roman" panose="02020603050405020304" pitchFamily="18" charset="0"/>
                  </a:rPr>
                  <a:t>Parameters</a:t>
                </a:r>
              </a:p>
              <a:p>
                <a:pPr lvl="1">
                  <a:spcAft>
                    <a:spcPts val="140"/>
                  </a:spcAft>
                </a:pP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𝑝</m:t>
                        </m:r>
                      </m:e>
                      <m:sub>
                        <m:r>
                          <a:rPr lang="en-US" altLang="zh-TW" i="1" dirty="0">
                            <a:latin typeface="Cambria Math" panose="02040503050406030204" pitchFamily="18" charset="0"/>
                          </a:rPr>
                          <m:t>0</m:t>
                        </m:r>
                      </m:sub>
                    </m:sSub>
                    <m:r>
                      <a:rPr lang="en-US" altLang="zh-TW" i="1" dirty="0">
                        <a:latin typeface="Cambria Math" panose="02040503050406030204" pitchFamily="18" charset="0"/>
                      </a:rPr>
                      <m:t>=2</m:t>
                    </m:r>
                    <m:r>
                      <a:rPr lang="en-US" altLang="zh-TW" b="0" i="1" dirty="0" smtClean="0">
                        <a:latin typeface="Cambria Math" panose="02040503050406030204" pitchFamily="18" charset="0"/>
                      </a:rPr>
                      <m:t>6</m:t>
                    </m:r>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𝑞</m:t>
                        </m:r>
                      </m:e>
                      <m:sub>
                        <m:r>
                          <a:rPr lang="en-US" altLang="zh-TW" i="1" dirty="0">
                            <a:latin typeface="Cambria Math" panose="02040503050406030204" pitchFamily="18" charset="0"/>
                          </a:rPr>
                          <m:t>0</m:t>
                        </m:r>
                      </m:sub>
                    </m:sSub>
                    <m:r>
                      <a:rPr lang="en-US" altLang="zh-TW" i="1" dirty="0">
                        <a:latin typeface="Cambria Math" panose="02040503050406030204" pitchFamily="18" charset="0"/>
                      </a:rPr>
                      <m:t>=2</m:t>
                    </m:r>
                    <m:r>
                      <a:rPr lang="en-US" altLang="zh-TW" b="0" i="1" dirty="0" smtClean="0">
                        <a:latin typeface="Cambria Math" panose="02040503050406030204" pitchFamily="18" charset="0"/>
                      </a:rPr>
                      <m:t>4</m:t>
                    </m:r>
                    <m:r>
                      <a:rPr lang="en-US" altLang="zh-TW" i="1" dirty="0">
                        <a:latin typeface="Cambria Math" panose="02040503050406030204" pitchFamily="18" charset="0"/>
                      </a:rPr>
                      <m:t>,  </m:t>
                    </m:r>
                    <m:r>
                      <a:rPr lang="en-US" altLang="zh-TW" i="1" dirty="0">
                        <a:latin typeface="Cambria Math" panose="02040503050406030204" pitchFamily="18" charset="0"/>
                      </a:rPr>
                      <m:t>𝑟</m:t>
                    </m:r>
                    <m:r>
                      <a:rPr lang="en-US" altLang="zh-TW" i="1" dirty="0">
                        <a:latin typeface="Cambria Math" panose="02040503050406030204" pitchFamily="18" charset="0"/>
                      </a:rPr>
                      <m:t>=12</m:t>
                    </m:r>
                  </m:oMath>
                </a14:m>
                <a:endParaRPr lang="zh-TW" altLang="en-US"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11679088" cy="4937760"/>
              </a:xfrm>
              <a:blipFill>
                <a:blip r:embed="rId3"/>
                <a:stretch>
                  <a:fillRect l="-47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62</a:t>
            </a:fld>
            <a:endParaRPr lang="zh-TW" altLang="en-US" dirty="0"/>
          </a:p>
        </p:txBody>
      </p:sp>
      <p:pic>
        <p:nvPicPr>
          <p:cNvPr id="5" name="圖片 4"/>
          <p:cNvPicPr>
            <a:picLocks noChangeAspect="1"/>
          </p:cNvPicPr>
          <p:nvPr/>
        </p:nvPicPr>
        <p:blipFill>
          <a:blip r:embed="rId4"/>
          <a:stretch>
            <a:fillRect/>
          </a:stretch>
        </p:blipFill>
        <p:spPr>
          <a:xfrm>
            <a:off x="4655840" y="1656386"/>
            <a:ext cx="7063310" cy="5229200"/>
          </a:xfrm>
          <a:prstGeom prst="rect">
            <a:avLst/>
          </a:prstGeom>
        </p:spPr>
      </p:pic>
      <p:sp>
        <p:nvSpPr>
          <p:cNvPr id="6" name="文字方塊 5"/>
          <p:cNvSpPr txBox="1"/>
          <p:nvPr/>
        </p:nvSpPr>
        <p:spPr>
          <a:xfrm>
            <a:off x="5447928" y="4005064"/>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7" name="文字方塊 6"/>
          <p:cNvSpPr txBox="1"/>
          <p:nvPr/>
        </p:nvSpPr>
        <p:spPr>
          <a:xfrm>
            <a:off x="7752184" y="4027140"/>
            <a:ext cx="1920451"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M</a:t>
            </a:r>
            <a:r>
              <a:rPr lang="en-US" altLang="zh-TW" dirty="0" smtClean="0">
                <a:latin typeface="Times New Roman" panose="02020603050405020304" pitchFamily="18" charset="0"/>
                <a:cs typeface="Times New Roman" panose="02020603050405020304" pitchFamily="18" charset="0"/>
              </a:rPr>
              <a:t>PCA</a:t>
            </a:r>
            <a:endParaRPr lang="zh-TW" altLang="en-US" dirty="0">
              <a:latin typeface="Times New Roman" panose="02020603050405020304" pitchFamily="18" charset="0"/>
              <a:cs typeface="Times New Roman" panose="02020603050405020304" pitchFamily="18" charset="0"/>
            </a:endParaRPr>
          </a:p>
        </p:txBody>
      </p:sp>
      <p:sp>
        <p:nvSpPr>
          <p:cNvPr id="8" name="文字方塊 7"/>
          <p:cNvSpPr txBox="1"/>
          <p:nvPr/>
        </p:nvSpPr>
        <p:spPr>
          <a:xfrm>
            <a:off x="10195130" y="4027140"/>
            <a:ext cx="192045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2SDR</a:t>
            </a:r>
            <a:endParaRPr lang="zh-TW" altLang="en-US" dirty="0">
              <a:latin typeface="Times New Roman" panose="02020603050405020304" pitchFamily="18" charset="0"/>
              <a:cs typeface="Times New Roman" panose="02020603050405020304" pitchFamily="18" charset="0"/>
            </a:endParaRPr>
          </a:p>
        </p:txBody>
      </p:sp>
      <p:sp>
        <p:nvSpPr>
          <p:cNvPr id="9" name="向下箭號 8"/>
          <p:cNvSpPr/>
          <p:nvPr/>
        </p:nvSpPr>
        <p:spPr>
          <a:xfrm>
            <a:off x="3978290" y="3239698"/>
            <a:ext cx="216024" cy="1944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733979" y="3855422"/>
            <a:ext cx="329392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Contrast enhancement</a:t>
            </a:r>
            <a:endParaRPr lang="zh-TW" altLang="en-US" dirty="0">
              <a:latin typeface="Times New Roman" panose="02020603050405020304" pitchFamily="18" charset="0"/>
              <a:cs typeface="Times New Roman" panose="02020603050405020304" pitchFamily="18" charset="0"/>
            </a:endParaRPr>
          </a:p>
        </p:txBody>
      </p:sp>
      <p:pic>
        <p:nvPicPr>
          <p:cNvPr id="11" name="Picture 2" descr="Image not availab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07161" y="35048"/>
            <a:ext cx="1122438" cy="112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42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Single-Frame Workflow</a:t>
            </a:r>
            <a:endParaRPr lang="zh-TW" altLang="en-US" dirty="0"/>
          </a:p>
        </p:txBody>
      </p:sp>
      <p:sp>
        <p:nvSpPr>
          <p:cNvPr id="3" name="內容版面配置區 2"/>
          <p:cNvSpPr>
            <a:spLocks noGrp="1"/>
          </p:cNvSpPr>
          <p:nvPr>
            <p:ph sz="quarter" idx="1"/>
          </p:nvPr>
        </p:nvSpPr>
        <p:spPr>
          <a:xfrm>
            <a:off x="609600" y="1219200"/>
            <a:ext cx="11247040" cy="4937760"/>
          </a:xfrm>
        </p:spPr>
        <p:txBody>
          <a:bodyPr/>
          <a:lstStyle/>
          <a:p>
            <a:r>
              <a:rPr lang="en-US" altLang="zh-TW" dirty="0" smtClean="0">
                <a:latin typeface="Times New Roman" panose="02020603050405020304" pitchFamily="18" charset="0"/>
                <a:cs typeface="Times New Roman" panose="02020603050405020304" pitchFamily="18" charset="0"/>
              </a:rPr>
              <a:t>Use de-noise frames as averaged micrographs</a:t>
            </a:r>
          </a:p>
          <a:p>
            <a:pPr lvl="1"/>
            <a:r>
              <a:rPr lang="en-US" altLang="zh-TW" dirty="0" smtClean="0">
                <a:latin typeface="Times New Roman" panose="02020603050405020304" pitchFamily="18" charset="0"/>
                <a:cs typeface="Times New Roman" panose="02020603050405020304" pitchFamily="18" charset="0"/>
              </a:rPr>
              <a:t>We could have ~16 times more data</a:t>
            </a: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63</a:t>
            </a:fld>
            <a:endParaRPr lang="zh-TW" altLang="en-US" dirty="0"/>
          </a:p>
        </p:txBody>
      </p:sp>
      <p:pic>
        <p:nvPicPr>
          <p:cNvPr id="6" name="圖片 5"/>
          <p:cNvPicPr>
            <a:picLocks noChangeAspect="1"/>
          </p:cNvPicPr>
          <p:nvPr/>
        </p:nvPicPr>
        <p:blipFill>
          <a:blip r:embed="rId3"/>
          <a:stretch>
            <a:fillRect/>
          </a:stretch>
        </p:blipFill>
        <p:spPr>
          <a:xfrm>
            <a:off x="8278147" y="2192438"/>
            <a:ext cx="2533650" cy="2000250"/>
          </a:xfrm>
          <a:prstGeom prst="rect">
            <a:avLst/>
          </a:prstGeom>
        </p:spPr>
      </p:pic>
      <p:pic>
        <p:nvPicPr>
          <p:cNvPr id="8" name="圖片 7"/>
          <p:cNvPicPr>
            <a:picLocks noChangeAspect="1"/>
          </p:cNvPicPr>
          <p:nvPr/>
        </p:nvPicPr>
        <p:blipFill>
          <a:blip r:embed="rId4"/>
          <a:stretch>
            <a:fillRect/>
          </a:stretch>
        </p:blipFill>
        <p:spPr>
          <a:xfrm>
            <a:off x="8278147" y="4351584"/>
            <a:ext cx="2533650" cy="1962150"/>
          </a:xfrm>
          <a:prstGeom prst="rect">
            <a:avLst/>
          </a:prstGeom>
        </p:spPr>
      </p:pic>
      <p:sp>
        <p:nvSpPr>
          <p:cNvPr id="12" name="向右箭號 11"/>
          <p:cNvSpPr/>
          <p:nvPr/>
        </p:nvSpPr>
        <p:spPr>
          <a:xfrm>
            <a:off x="3957075" y="3192563"/>
            <a:ext cx="592129" cy="3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744214" y="2289177"/>
            <a:ext cx="1904985" cy="1934066"/>
          </a:xfrm>
          <a:prstGeom prst="rect">
            <a:avLst/>
          </a:prstGeom>
        </p:spPr>
      </p:pic>
      <p:grpSp>
        <p:nvGrpSpPr>
          <p:cNvPr id="5" name="群組 4"/>
          <p:cNvGrpSpPr/>
          <p:nvPr/>
        </p:nvGrpSpPr>
        <p:grpSpPr>
          <a:xfrm>
            <a:off x="1544698" y="4400124"/>
            <a:ext cx="2104501" cy="2193204"/>
            <a:chOff x="1543228" y="4528275"/>
            <a:chExt cx="2104501" cy="2193204"/>
          </a:xfrm>
        </p:grpSpPr>
        <p:pic>
          <p:nvPicPr>
            <p:cNvPr id="21" name="圖片 20"/>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048181" y="4528275"/>
              <a:ext cx="1599548" cy="1677183"/>
            </a:xfrm>
            <a:prstGeom prst="rect">
              <a:avLst/>
            </a:prstGeom>
          </p:spPr>
        </p:pic>
        <p:pic>
          <p:nvPicPr>
            <p:cNvPr id="20" name="圖片 19"/>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876157" y="4686910"/>
              <a:ext cx="1599548" cy="1677183"/>
            </a:xfrm>
            <a:prstGeom prst="rect">
              <a:avLst/>
            </a:prstGeom>
          </p:spPr>
        </p:pic>
        <p:pic>
          <p:nvPicPr>
            <p:cNvPr id="19" name="圖片 18"/>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704133" y="4867415"/>
              <a:ext cx="1599548" cy="1677183"/>
            </a:xfrm>
            <a:prstGeom prst="rect">
              <a:avLst/>
            </a:prstGeom>
          </p:spPr>
        </p:pic>
        <p:pic>
          <p:nvPicPr>
            <p:cNvPr id="18" name="圖片 1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543228" y="5044296"/>
              <a:ext cx="1599548" cy="1677183"/>
            </a:xfrm>
            <a:prstGeom prst="rect">
              <a:avLst/>
            </a:prstGeom>
          </p:spPr>
        </p:pic>
      </p:grpSp>
      <p:sp>
        <p:nvSpPr>
          <p:cNvPr id="23" name="向右箭號 22"/>
          <p:cNvSpPr/>
          <p:nvPr/>
        </p:nvSpPr>
        <p:spPr>
          <a:xfrm>
            <a:off x="3891865" y="5059613"/>
            <a:ext cx="592129" cy="3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Picture 2" descr="Image not availab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69562" y="-4374"/>
            <a:ext cx="1122438" cy="1122438"/>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8"/>
          <a:stretch>
            <a:fillRect/>
          </a:stretch>
        </p:blipFill>
        <p:spPr>
          <a:xfrm>
            <a:off x="4988925" y="2319969"/>
            <a:ext cx="2661182" cy="1913502"/>
          </a:xfrm>
          <a:prstGeom prst="rect">
            <a:avLst/>
          </a:prstGeom>
        </p:spPr>
      </p:pic>
      <p:pic>
        <p:nvPicPr>
          <p:cNvPr id="9" name="圖片 8"/>
          <p:cNvPicPr>
            <a:picLocks noChangeAspect="1"/>
          </p:cNvPicPr>
          <p:nvPr/>
        </p:nvPicPr>
        <p:blipFill>
          <a:blip r:embed="rId9"/>
          <a:stretch>
            <a:fillRect/>
          </a:stretch>
        </p:blipFill>
        <p:spPr>
          <a:xfrm>
            <a:off x="4988925" y="4504751"/>
            <a:ext cx="2661182" cy="1873133"/>
          </a:xfrm>
          <a:prstGeom prst="rect">
            <a:avLst/>
          </a:prstGeom>
        </p:spPr>
      </p:pic>
    </p:spTree>
    <p:extLst>
      <p:ext uri="{BB962C8B-B14F-4D97-AF65-F5344CB8AC3E}">
        <p14:creationId xmlns:p14="http://schemas.microsoft.com/office/powerpoint/2010/main" val="396886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Proposed 2SDR </a:t>
            </a:r>
            <a:r>
              <a:rPr lang="en-US" altLang="zh-TW" dirty="0" smtClean="0"/>
              <a:t>preprocessing</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Prepare two </a:t>
            </a:r>
            <a:r>
              <a:rPr lang="en-US" altLang="zh-TW" dirty="0" smtClean="0">
                <a:latin typeface="Times New Roman" panose="02020603050405020304" pitchFamily="18" charset="0"/>
                <a:cs typeface="Times New Roman" panose="02020603050405020304" pitchFamily="18" charset="0"/>
              </a:rPr>
              <a:t>identical sets and one </a:t>
            </a:r>
            <a:r>
              <a:rPr lang="en-US" altLang="zh-TW" dirty="0">
                <a:latin typeface="Times New Roman" panose="02020603050405020304" pitchFamily="18" charset="0"/>
                <a:cs typeface="Times New Roman" panose="02020603050405020304" pitchFamily="18" charset="0"/>
              </a:rPr>
              <a:t>set </a:t>
            </a:r>
            <a:r>
              <a:rPr lang="en-US" altLang="zh-TW" dirty="0" smtClean="0">
                <a:latin typeface="Times New Roman" panose="02020603050405020304" pitchFamily="18" charset="0"/>
                <a:cs typeface="Times New Roman" panose="02020603050405020304" pitchFamily="18" charset="0"/>
              </a:rPr>
              <a:t>does </a:t>
            </a:r>
            <a:r>
              <a:rPr lang="en-US" altLang="zh-TW" dirty="0">
                <a:latin typeface="Times New Roman" panose="02020603050405020304" pitchFamily="18" charset="0"/>
                <a:cs typeface="Times New Roman" panose="02020603050405020304" pitchFamily="18" charset="0"/>
              </a:rPr>
              <a:t>the </a:t>
            </a:r>
            <a:r>
              <a:rPr lang="en-US" altLang="zh-TW" u="sng" dirty="0">
                <a:latin typeface="Times New Roman" panose="02020603050405020304" pitchFamily="18" charset="0"/>
                <a:cs typeface="Times New Roman" panose="02020603050405020304" pitchFamily="18" charset="0"/>
              </a:rPr>
              <a:t>2SDR </a:t>
            </a:r>
            <a:r>
              <a:rPr lang="en-US" altLang="zh-TW" u="sng" dirty="0" smtClean="0">
                <a:latin typeface="Times New Roman" panose="02020603050405020304" pitchFamily="18" charset="0"/>
                <a:cs typeface="Times New Roman" panose="02020603050405020304" pitchFamily="18" charset="0"/>
              </a:rPr>
              <a:t>pre-processing</a:t>
            </a:r>
            <a:endParaRPr lang="en-US" altLang="zh-TW" u="sng"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64</a:t>
            </a:fld>
            <a:endParaRPr lang="zh-TW" altLang="en-US" dirty="0"/>
          </a:p>
        </p:txBody>
      </p:sp>
      <p:sp>
        <p:nvSpPr>
          <p:cNvPr id="8" name="矩形 7"/>
          <p:cNvSpPr/>
          <p:nvPr/>
        </p:nvSpPr>
        <p:spPr>
          <a:xfrm>
            <a:off x="2111565" y="4797152"/>
            <a:ext cx="936104" cy="72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p:cNvSpPr txBox="1"/>
          <p:nvPr/>
        </p:nvSpPr>
        <p:spPr>
          <a:xfrm>
            <a:off x="5850985" y="2392948"/>
            <a:ext cx="303787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 2SDR Pre-processing Set</a:t>
            </a:r>
            <a:endParaRPr lang="zh-TW" altLang="en-US" dirty="0">
              <a:latin typeface="Times New Roman" panose="02020603050405020304" pitchFamily="18" charset="0"/>
              <a:cs typeface="Times New Roman" panose="02020603050405020304" pitchFamily="18" charset="0"/>
            </a:endParaRPr>
          </a:p>
        </p:txBody>
      </p:sp>
      <p:sp>
        <p:nvSpPr>
          <p:cNvPr id="44" name="文字方塊 43"/>
          <p:cNvSpPr txBox="1"/>
          <p:nvPr/>
        </p:nvSpPr>
        <p:spPr>
          <a:xfrm>
            <a:off x="669079" y="2359437"/>
            <a:ext cx="2649960"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#1 Original Set</a:t>
            </a:r>
            <a:endParaRPr lang="zh-TW" altLang="en-US" dirty="0">
              <a:latin typeface="Times New Roman" panose="02020603050405020304" pitchFamily="18" charset="0"/>
              <a:cs typeface="Times New Roman" panose="02020603050405020304" pitchFamily="18" charset="0"/>
            </a:endParaRPr>
          </a:p>
        </p:txBody>
      </p:sp>
      <p:grpSp>
        <p:nvGrpSpPr>
          <p:cNvPr id="45" name="群組 44"/>
          <p:cNvGrpSpPr/>
          <p:nvPr/>
        </p:nvGrpSpPr>
        <p:grpSpPr>
          <a:xfrm>
            <a:off x="8280178" y="3764198"/>
            <a:ext cx="2367640" cy="2354171"/>
            <a:chOff x="1159420" y="2033742"/>
            <a:chExt cx="2367640" cy="2354171"/>
          </a:xfrm>
        </p:grpSpPr>
        <p:pic>
          <p:nvPicPr>
            <p:cNvPr id="46" name="圖片 45"/>
            <p:cNvPicPr>
              <a:picLocks/>
            </p:cNvPicPr>
            <p:nvPr/>
          </p:nvPicPr>
          <p:blipFill>
            <a:blip r:embed="rId3"/>
            <a:stretch>
              <a:fillRect/>
            </a:stretch>
          </p:blipFill>
          <p:spPr>
            <a:xfrm>
              <a:off x="1945496" y="2033742"/>
              <a:ext cx="792000" cy="792000"/>
            </a:xfrm>
            <a:prstGeom prst="rect">
              <a:avLst/>
            </a:prstGeom>
          </p:spPr>
        </p:pic>
        <p:pic>
          <p:nvPicPr>
            <p:cNvPr id="47" name="圖片 46"/>
            <p:cNvPicPr>
              <a:picLocks noChangeAspect="1"/>
            </p:cNvPicPr>
            <p:nvPr/>
          </p:nvPicPr>
          <p:blipFill>
            <a:blip r:embed="rId4"/>
            <a:stretch>
              <a:fillRect/>
            </a:stretch>
          </p:blipFill>
          <p:spPr>
            <a:xfrm>
              <a:off x="1159420" y="2041002"/>
              <a:ext cx="806080" cy="792000"/>
            </a:xfrm>
            <a:prstGeom prst="rect">
              <a:avLst/>
            </a:prstGeom>
          </p:spPr>
        </p:pic>
        <p:pic>
          <p:nvPicPr>
            <p:cNvPr id="48" name="圖片 47"/>
            <p:cNvPicPr>
              <a:picLocks/>
            </p:cNvPicPr>
            <p:nvPr/>
          </p:nvPicPr>
          <p:blipFill>
            <a:blip r:embed="rId5"/>
            <a:stretch>
              <a:fillRect/>
            </a:stretch>
          </p:blipFill>
          <p:spPr>
            <a:xfrm>
              <a:off x="1163788" y="2818258"/>
              <a:ext cx="792000" cy="792000"/>
            </a:xfrm>
            <a:prstGeom prst="rect">
              <a:avLst/>
            </a:prstGeom>
          </p:spPr>
        </p:pic>
        <p:pic>
          <p:nvPicPr>
            <p:cNvPr id="49" name="圖片 48"/>
            <p:cNvPicPr>
              <a:picLocks/>
            </p:cNvPicPr>
            <p:nvPr/>
          </p:nvPicPr>
          <p:blipFill>
            <a:blip r:embed="rId6"/>
            <a:stretch>
              <a:fillRect/>
            </a:stretch>
          </p:blipFill>
          <p:spPr>
            <a:xfrm>
              <a:off x="2729423" y="2801901"/>
              <a:ext cx="792000" cy="792000"/>
            </a:xfrm>
            <a:prstGeom prst="rect">
              <a:avLst/>
            </a:prstGeom>
          </p:spPr>
        </p:pic>
        <p:pic>
          <p:nvPicPr>
            <p:cNvPr id="50" name="圖片 49"/>
            <p:cNvPicPr>
              <a:picLocks/>
            </p:cNvPicPr>
            <p:nvPr/>
          </p:nvPicPr>
          <p:blipFill>
            <a:blip r:embed="rId7"/>
            <a:stretch>
              <a:fillRect/>
            </a:stretch>
          </p:blipFill>
          <p:spPr>
            <a:xfrm>
              <a:off x="1945150" y="2817031"/>
              <a:ext cx="792000" cy="792000"/>
            </a:xfrm>
            <a:prstGeom prst="rect">
              <a:avLst/>
            </a:prstGeom>
          </p:spPr>
        </p:pic>
        <p:pic>
          <p:nvPicPr>
            <p:cNvPr id="51" name="圖片 50"/>
            <p:cNvPicPr>
              <a:picLocks/>
            </p:cNvPicPr>
            <p:nvPr/>
          </p:nvPicPr>
          <p:blipFill>
            <a:blip r:embed="rId8"/>
            <a:stretch>
              <a:fillRect/>
            </a:stretch>
          </p:blipFill>
          <p:spPr>
            <a:xfrm>
              <a:off x="1164730" y="3594763"/>
              <a:ext cx="792000" cy="792000"/>
            </a:xfrm>
            <a:prstGeom prst="rect">
              <a:avLst/>
            </a:prstGeom>
          </p:spPr>
        </p:pic>
        <p:pic>
          <p:nvPicPr>
            <p:cNvPr id="52" name="圖片 51"/>
            <p:cNvPicPr>
              <a:picLocks/>
            </p:cNvPicPr>
            <p:nvPr/>
          </p:nvPicPr>
          <p:blipFill>
            <a:blip r:embed="rId9"/>
            <a:stretch>
              <a:fillRect/>
            </a:stretch>
          </p:blipFill>
          <p:spPr>
            <a:xfrm>
              <a:off x="2735060" y="2034466"/>
              <a:ext cx="792000" cy="792000"/>
            </a:xfrm>
            <a:prstGeom prst="rect">
              <a:avLst/>
            </a:prstGeom>
          </p:spPr>
        </p:pic>
        <p:pic>
          <p:nvPicPr>
            <p:cNvPr id="53" name="圖片 52"/>
            <p:cNvPicPr>
              <a:picLocks/>
            </p:cNvPicPr>
            <p:nvPr/>
          </p:nvPicPr>
          <p:blipFill>
            <a:blip r:embed="rId10"/>
            <a:stretch>
              <a:fillRect/>
            </a:stretch>
          </p:blipFill>
          <p:spPr>
            <a:xfrm>
              <a:off x="2730365" y="3594853"/>
              <a:ext cx="792000" cy="792000"/>
            </a:xfrm>
            <a:prstGeom prst="rect">
              <a:avLst/>
            </a:prstGeom>
          </p:spPr>
        </p:pic>
        <p:pic>
          <p:nvPicPr>
            <p:cNvPr id="54" name="圖片 53"/>
            <p:cNvPicPr>
              <a:picLocks/>
            </p:cNvPicPr>
            <p:nvPr/>
          </p:nvPicPr>
          <p:blipFill>
            <a:blip r:embed="rId11"/>
            <a:stretch>
              <a:fillRect/>
            </a:stretch>
          </p:blipFill>
          <p:spPr>
            <a:xfrm>
              <a:off x="1940118" y="3595913"/>
              <a:ext cx="792000" cy="792000"/>
            </a:xfrm>
            <a:prstGeom prst="rect">
              <a:avLst/>
            </a:prstGeom>
          </p:spPr>
        </p:pic>
      </p:grpSp>
      <p:sp>
        <p:nvSpPr>
          <p:cNvPr id="55" name="文字方塊 54"/>
          <p:cNvSpPr txBox="1"/>
          <p:nvPr/>
        </p:nvSpPr>
        <p:spPr>
          <a:xfrm>
            <a:off x="7982050" y="3393860"/>
            <a:ext cx="303787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Goal: More high SNR images</a:t>
            </a:r>
            <a:endParaRPr lang="zh-TW" altLang="en-US" dirty="0">
              <a:latin typeface="Times New Roman" panose="02020603050405020304" pitchFamily="18" charset="0"/>
              <a:cs typeface="Times New Roman" panose="02020603050405020304" pitchFamily="18" charset="0"/>
            </a:endParaRPr>
          </a:p>
        </p:txBody>
      </p:sp>
      <p:pic>
        <p:nvPicPr>
          <p:cNvPr id="56" name="圖片 55"/>
          <p:cNvPicPr>
            <a:picLocks noChangeAspect="1"/>
          </p:cNvPicPr>
          <p:nvPr/>
        </p:nvPicPr>
        <p:blipFill>
          <a:blip r:embed="rId12"/>
          <a:stretch>
            <a:fillRect/>
          </a:stretch>
        </p:blipFill>
        <p:spPr>
          <a:xfrm>
            <a:off x="1994059" y="1683002"/>
            <a:ext cx="4201270" cy="4497423"/>
          </a:xfrm>
          <a:prstGeom prst="rect">
            <a:avLst/>
          </a:prstGeom>
        </p:spPr>
      </p:pic>
    </p:spTree>
    <p:extLst>
      <p:ext uri="{BB962C8B-B14F-4D97-AF65-F5344CB8AC3E}">
        <p14:creationId xmlns:p14="http://schemas.microsoft.com/office/powerpoint/2010/main" val="283913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3" grpId="0"/>
      <p:bldP spid="44" grpId="0"/>
      <p:bldP spid="5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application – </a:t>
            </a:r>
            <a:r>
              <a:rPr lang="en-US" altLang="zh-TW" dirty="0" smtClean="0"/>
              <a:t>ISAC</a:t>
            </a:r>
            <a:endParaRPr lang="zh-TW" altLang="en-US" dirty="0"/>
          </a:p>
        </p:txBody>
      </p:sp>
      <p:sp>
        <p:nvSpPr>
          <p:cNvPr id="3" name="內容版面配置區 2"/>
          <p:cNvSpPr>
            <a:spLocks noGrp="1"/>
          </p:cNvSpPr>
          <p:nvPr>
            <p:ph sz="quarter" idx="1"/>
          </p:nvPr>
        </p:nvSpPr>
        <p:spPr>
          <a:xfrm>
            <a:off x="609600" y="1219200"/>
            <a:ext cx="10058400" cy="4937760"/>
          </a:xfrm>
        </p:spPr>
        <p:txBody>
          <a:bodyPr/>
          <a:lstStyle/>
          <a:p>
            <a:r>
              <a:rPr lang="en-US" altLang="zh-TW" dirty="0" smtClean="0">
                <a:latin typeface="Times New Roman" panose="02020603050405020304" pitchFamily="18" charset="0"/>
                <a:cs typeface="Times New Roman" panose="02020603050405020304" pitchFamily="18" charset="0"/>
              </a:rPr>
              <a:t>Only stable clusters will be output</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65</a:t>
            </a:fld>
            <a:endParaRPr lang="zh-TW" altLang="en-US" dirty="0"/>
          </a:p>
        </p:txBody>
      </p:sp>
      <p:pic>
        <p:nvPicPr>
          <p:cNvPr id="5" name="圖片 4"/>
          <p:cNvPicPr>
            <a:picLocks noChangeAspect="1"/>
          </p:cNvPicPr>
          <p:nvPr/>
        </p:nvPicPr>
        <p:blipFill>
          <a:blip r:embed="rId3"/>
          <a:stretch>
            <a:fillRect/>
          </a:stretch>
        </p:blipFill>
        <p:spPr>
          <a:xfrm>
            <a:off x="1199456" y="2051486"/>
            <a:ext cx="4039907" cy="1684220"/>
          </a:xfrm>
          <a:prstGeom prst="rect">
            <a:avLst/>
          </a:prstGeom>
        </p:spPr>
      </p:pic>
      <p:pic>
        <p:nvPicPr>
          <p:cNvPr id="6" name="圖片 5"/>
          <p:cNvPicPr>
            <a:picLocks noChangeAspect="1"/>
          </p:cNvPicPr>
          <p:nvPr/>
        </p:nvPicPr>
        <p:blipFill>
          <a:blip r:embed="rId4"/>
          <a:stretch>
            <a:fillRect/>
          </a:stretch>
        </p:blipFill>
        <p:spPr>
          <a:xfrm>
            <a:off x="1199456" y="4268443"/>
            <a:ext cx="4049145" cy="2116725"/>
          </a:xfrm>
          <a:prstGeom prst="rect">
            <a:avLst/>
          </a:prstGeom>
        </p:spPr>
      </p:pic>
      <p:sp>
        <p:nvSpPr>
          <p:cNvPr id="7" name="向右箭號 6"/>
          <p:cNvSpPr/>
          <p:nvPr/>
        </p:nvSpPr>
        <p:spPr>
          <a:xfrm rot="5400000">
            <a:off x="3003613" y="3731020"/>
            <a:ext cx="457613" cy="496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5"/>
          <a:stretch>
            <a:fillRect/>
          </a:stretch>
        </p:blipFill>
        <p:spPr>
          <a:xfrm>
            <a:off x="6354487" y="1956570"/>
            <a:ext cx="4485957" cy="1684220"/>
          </a:xfrm>
          <a:prstGeom prst="rect">
            <a:avLst/>
          </a:prstGeom>
        </p:spPr>
      </p:pic>
      <p:pic>
        <p:nvPicPr>
          <p:cNvPr id="9" name="圖片 8"/>
          <p:cNvPicPr>
            <a:picLocks noChangeAspect="1"/>
          </p:cNvPicPr>
          <p:nvPr/>
        </p:nvPicPr>
        <p:blipFill>
          <a:blip r:embed="rId6"/>
          <a:stretch>
            <a:fillRect/>
          </a:stretch>
        </p:blipFill>
        <p:spPr>
          <a:xfrm>
            <a:off x="6456507" y="4238628"/>
            <a:ext cx="4281918" cy="1852569"/>
          </a:xfrm>
          <a:prstGeom prst="rect">
            <a:avLst/>
          </a:prstGeom>
        </p:spPr>
      </p:pic>
      <p:sp>
        <p:nvSpPr>
          <p:cNvPr id="11" name="向右箭號 10"/>
          <p:cNvSpPr/>
          <p:nvPr/>
        </p:nvSpPr>
        <p:spPr>
          <a:xfrm rot="5400000">
            <a:off x="8330485" y="3697502"/>
            <a:ext cx="457613" cy="496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4785313" y="3796958"/>
            <a:ext cx="3078574"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Adding 2SDR Pre-processing</a:t>
            </a:r>
            <a:endParaRPr lang="zh-TW"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8051043" y="5642840"/>
            <a:ext cx="1556457" cy="4483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p:cNvCxnSpPr/>
          <p:nvPr/>
        </p:nvCxnSpPr>
        <p:spPr>
          <a:xfrm flipV="1">
            <a:off x="1586330" y="5983629"/>
            <a:ext cx="0" cy="3727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flipH="1">
            <a:off x="1199456" y="6356355"/>
            <a:ext cx="4008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1199456" y="5983628"/>
            <a:ext cx="4008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3789530" y="5508000"/>
            <a:ext cx="3" cy="4065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H="1">
            <a:off x="3776162" y="5517232"/>
            <a:ext cx="1472439"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H="1">
            <a:off x="3776161" y="5923792"/>
            <a:ext cx="1472439"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 descr="Overview of EMD-105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48" y="2420888"/>
            <a:ext cx="980614" cy="9806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not availabl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65422" y="2259862"/>
            <a:ext cx="1122438" cy="112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4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application </a:t>
            </a:r>
            <a:r>
              <a:rPr lang="en-US" altLang="zh-TW" dirty="0" smtClean="0">
                <a:latin typeface="Times New Roman" panose="02020603050405020304" pitchFamily="18" charset="0"/>
                <a:cs typeface="Times New Roman" panose="02020603050405020304" pitchFamily="18" charset="0"/>
              </a:rPr>
              <a:t>- </a:t>
            </a:r>
            <a:r>
              <a:rPr lang="en-US" altLang="zh-TW" dirty="0" smtClean="0"/>
              <a:t>RELION</a:t>
            </a:r>
            <a:endParaRPr lang="zh-TW" altLang="en-US" dirty="0"/>
          </a:p>
        </p:txBody>
      </p:sp>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Sort the class averages according to the cluster size</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66</a:t>
            </a:fld>
            <a:endParaRPr lang="zh-TW" altLang="en-US" dirty="0"/>
          </a:p>
        </p:txBody>
      </p:sp>
      <p:pic>
        <p:nvPicPr>
          <p:cNvPr id="5" name="圖片 4"/>
          <p:cNvPicPr>
            <a:picLocks noChangeAspect="1"/>
          </p:cNvPicPr>
          <p:nvPr/>
        </p:nvPicPr>
        <p:blipFill>
          <a:blip r:embed="rId3"/>
          <a:stretch>
            <a:fillRect/>
          </a:stretch>
        </p:blipFill>
        <p:spPr>
          <a:xfrm>
            <a:off x="1297243" y="1997621"/>
            <a:ext cx="3528392" cy="1837197"/>
          </a:xfrm>
          <a:prstGeom prst="rect">
            <a:avLst/>
          </a:prstGeom>
        </p:spPr>
      </p:pic>
      <p:pic>
        <p:nvPicPr>
          <p:cNvPr id="6" name="圖片 5"/>
          <p:cNvPicPr>
            <a:picLocks noChangeAspect="1"/>
          </p:cNvPicPr>
          <p:nvPr/>
        </p:nvPicPr>
        <p:blipFill>
          <a:blip r:embed="rId4"/>
          <a:stretch>
            <a:fillRect/>
          </a:stretch>
        </p:blipFill>
        <p:spPr>
          <a:xfrm>
            <a:off x="1304950" y="4313099"/>
            <a:ext cx="3421674" cy="1780307"/>
          </a:xfrm>
          <a:prstGeom prst="rect">
            <a:avLst/>
          </a:prstGeom>
        </p:spPr>
      </p:pic>
      <p:sp>
        <p:nvSpPr>
          <p:cNvPr id="8" name="向右箭號 7"/>
          <p:cNvSpPr/>
          <p:nvPr/>
        </p:nvSpPr>
        <p:spPr>
          <a:xfrm rot="5400000">
            <a:off x="3863752" y="3781741"/>
            <a:ext cx="288032"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5"/>
          <a:stretch>
            <a:fillRect/>
          </a:stretch>
        </p:blipFill>
        <p:spPr>
          <a:xfrm>
            <a:off x="6240016" y="4489533"/>
            <a:ext cx="4310208" cy="1414620"/>
          </a:xfrm>
          <a:prstGeom prst="rect">
            <a:avLst/>
          </a:prstGeom>
        </p:spPr>
      </p:pic>
      <p:pic>
        <p:nvPicPr>
          <p:cNvPr id="10" name="圖片 9"/>
          <p:cNvPicPr>
            <a:picLocks noChangeAspect="1"/>
          </p:cNvPicPr>
          <p:nvPr/>
        </p:nvPicPr>
        <p:blipFill>
          <a:blip r:embed="rId6"/>
          <a:stretch>
            <a:fillRect/>
          </a:stretch>
        </p:blipFill>
        <p:spPr>
          <a:xfrm>
            <a:off x="6240016" y="2055746"/>
            <a:ext cx="4387789" cy="1441702"/>
          </a:xfrm>
          <a:prstGeom prst="rect">
            <a:avLst/>
          </a:prstGeom>
        </p:spPr>
      </p:pic>
      <p:sp>
        <p:nvSpPr>
          <p:cNvPr id="12" name="向右箭號 11"/>
          <p:cNvSpPr/>
          <p:nvPr/>
        </p:nvSpPr>
        <p:spPr>
          <a:xfrm rot="5400000">
            <a:off x="7654230" y="3804679"/>
            <a:ext cx="288032"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4561768" y="3867395"/>
            <a:ext cx="3078574"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Adding 2SDR Pre-processing</a:t>
            </a:r>
            <a:endParaRPr lang="zh-TW"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2921832" y="2328241"/>
            <a:ext cx="1556457" cy="380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Picture 2" descr="Overview of EMD-105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293" y="2425912"/>
            <a:ext cx="980614" cy="9806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not availabl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19748" y="2215378"/>
            <a:ext cx="1122438" cy="1122438"/>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1297243" y="5006503"/>
            <a:ext cx="622293" cy="380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9363292" y="2055746"/>
            <a:ext cx="1264514" cy="3701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240016" y="4821420"/>
            <a:ext cx="288032" cy="3701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1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animBg="1"/>
      <p:bldP spid="17" grpId="0" animBg="1"/>
      <p:bldP spid="18" grpId="0" animBg="1"/>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Real data application - </a:t>
            </a:r>
            <a:r>
              <a:rPr lang="en-US" altLang="zh-TW" dirty="0" smtClean="0"/>
              <a:t>Benchmark</a:t>
            </a:r>
            <a:endParaRPr lang="zh-TW" altLang="en-US" dirty="0"/>
          </a:p>
        </p:txBody>
      </p:sp>
      <p:sp>
        <p:nvSpPr>
          <p:cNvPr id="3" name="內容版面配置區 2"/>
          <p:cNvSpPr>
            <a:spLocks noGrp="1"/>
          </p:cNvSpPr>
          <p:nvPr>
            <p:ph sz="quarter" idx="1"/>
          </p:nvPr>
        </p:nvSpPr>
        <p:spPr>
          <a:xfrm>
            <a:off x="567447" y="1181362"/>
            <a:ext cx="10972800" cy="4937760"/>
          </a:xfrm>
        </p:spPr>
        <p:txBody>
          <a:bodyPr/>
          <a:lstStyle/>
          <a:p>
            <a:r>
              <a:rPr lang="en-US" altLang="zh-TW" dirty="0" smtClean="0">
                <a:latin typeface="Times New Roman" panose="02020603050405020304" pitchFamily="18" charset="0"/>
                <a:cs typeface="Times New Roman" panose="02020603050405020304" pitchFamily="18" charset="0"/>
              </a:rPr>
              <a:t>Computation time on Ribosome/</a:t>
            </a:r>
            <a:r>
              <a:rPr lang="en-US" altLang="zh-TW" dirty="0" err="1" smtClean="0">
                <a:latin typeface="Times New Roman" panose="02020603050405020304" pitchFamily="18" charset="0"/>
                <a:cs typeface="Times New Roman" panose="02020603050405020304" pitchFamily="18" charset="0"/>
              </a:rPr>
              <a:t>Betagal</a:t>
            </a:r>
            <a:r>
              <a:rPr lang="en-US" altLang="zh-TW" dirty="0" smtClean="0">
                <a:latin typeface="Times New Roman" panose="02020603050405020304" pitchFamily="18" charset="0"/>
                <a:cs typeface="Times New Roman" panose="02020603050405020304" pitchFamily="18" charset="0"/>
              </a:rPr>
              <a:t> dataset</a:t>
            </a: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pPr marL="0" indent="0">
              <a:buNone/>
            </a:pPr>
            <a:endParaRPr lang="zh-TW" altLang="en-US"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graphicFrame>
        <p:nvGraphicFramePr>
          <p:cNvPr id="5" name="內容版面配置區 4"/>
          <p:cNvGraphicFramePr>
            <a:graphicFrameLocks/>
          </p:cNvGraphicFramePr>
          <p:nvPr>
            <p:extLst/>
          </p:nvPr>
        </p:nvGraphicFramePr>
        <p:xfrm>
          <a:off x="1919536" y="1772816"/>
          <a:ext cx="8579296" cy="1645920"/>
        </p:xfrm>
        <a:graphic>
          <a:graphicData uri="http://schemas.openxmlformats.org/drawingml/2006/table">
            <a:tbl>
              <a:tblPr firstRow="1" bandRow="1">
                <a:tableStyleId>{073A0DAA-6AF3-43AB-8588-CEC1D06C72B9}</a:tableStyleId>
              </a:tblPr>
              <a:tblGrid>
                <a:gridCol w="1396968">
                  <a:extLst>
                    <a:ext uri="{9D8B030D-6E8A-4147-A177-3AD203B41FA5}">
                      <a16:colId xmlns:a16="http://schemas.microsoft.com/office/drawing/2014/main" val="1755826613"/>
                    </a:ext>
                  </a:extLst>
                </a:gridCol>
                <a:gridCol w="1565703">
                  <a:extLst>
                    <a:ext uri="{9D8B030D-6E8A-4147-A177-3AD203B41FA5}">
                      <a16:colId xmlns:a16="http://schemas.microsoft.com/office/drawing/2014/main" val="1142012335"/>
                    </a:ext>
                  </a:extLst>
                </a:gridCol>
                <a:gridCol w="1228231">
                  <a:extLst>
                    <a:ext uri="{9D8B030D-6E8A-4147-A177-3AD203B41FA5}">
                      <a16:colId xmlns:a16="http://schemas.microsoft.com/office/drawing/2014/main" val="3063609482"/>
                    </a:ext>
                  </a:extLst>
                </a:gridCol>
                <a:gridCol w="2194197">
                  <a:extLst>
                    <a:ext uri="{9D8B030D-6E8A-4147-A177-3AD203B41FA5}">
                      <a16:colId xmlns:a16="http://schemas.microsoft.com/office/drawing/2014/main" val="647980462"/>
                    </a:ext>
                  </a:extLst>
                </a:gridCol>
                <a:gridCol w="2194197">
                  <a:extLst>
                    <a:ext uri="{9D8B030D-6E8A-4147-A177-3AD203B41FA5}">
                      <a16:colId xmlns:a16="http://schemas.microsoft.com/office/drawing/2014/main" val="740701961"/>
                    </a:ext>
                  </a:extLst>
                </a:gridCol>
              </a:tblGrid>
              <a:tr h="440812">
                <a:tc>
                  <a:txBody>
                    <a:bodyPr/>
                    <a:lstStyle/>
                    <a:p>
                      <a:r>
                        <a:rPr lang="en-US" altLang="zh-TW" dirty="0" smtClean="0">
                          <a:latin typeface="Times New Roman" panose="02020603050405020304" pitchFamily="18" charset="0"/>
                          <a:cs typeface="Times New Roman" panose="02020603050405020304" pitchFamily="18" charset="0"/>
                        </a:rPr>
                        <a:t>Algorithm</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Iterations</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MPI/GPU</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Execution</a:t>
                      </a:r>
                      <a:r>
                        <a:rPr lang="en-US" altLang="zh-TW" baseline="0" dirty="0" smtClean="0">
                          <a:latin typeface="Times New Roman" panose="02020603050405020304" pitchFamily="18" charset="0"/>
                          <a:cs typeface="Times New Roman" panose="02020603050405020304" pitchFamily="18" charset="0"/>
                        </a:rPr>
                        <a:t> Time (Hour)(Ribosome)</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Execution</a:t>
                      </a:r>
                      <a:r>
                        <a:rPr lang="en-US" altLang="zh-TW" baseline="0" dirty="0" smtClean="0">
                          <a:latin typeface="Times New Roman" panose="02020603050405020304" pitchFamily="18" charset="0"/>
                          <a:cs typeface="Times New Roman" panose="02020603050405020304" pitchFamily="18" charset="0"/>
                        </a:rPr>
                        <a:t> Time (Hour)(</a:t>
                      </a:r>
                      <a:r>
                        <a:rPr lang="en-US" altLang="zh-TW" baseline="0" dirty="0" err="1" smtClean="0">
                          <a:latin typeface="Times New Roman" panose="02020603050405020304" pitchFamily="18" charset="0"/>
                          <a:cs typeface="Times New Roman" panose="02020603050405020304" pitchFamily="18" charset="0"/>
                        </a:rPr>
                        <a:t>Betagal</a:t>
                      </a:r>
                      <a:r>
                        <a:rPr lang="en-US" altLang="zh-TW" baseline="0"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45834461"/>
                  </a:ext>
                </a:extLst>
              </a:tr>
              <a:tr h="516572">
                <a:tc>
                  <a:txBody>
                    <a:bodyPr/>
                    <a:lstStyle/>
                    <a:p>
                      <a:r>
                        <a:rPr lang="en-US" altLang="zh-TW" dirty="0" smtClean="0">
                          <a:latin typeface="Times New Roman" panose="02020603050405020304" pitchFamily="18" charset="0"/>
                          <a:cs typeface="Times New Roman" panose="02020603050405020304" pitchFamily="18" charset="0"/>
                        </a:rPr>
                        <a:t>ISAC</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Until convergence</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10/0</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1.58/</a:t>
                      </a:r>
                      <a:r>
                        <a:rPr lang="en-US" altLang="zh-TW" dirty="0" smtClean="0">
                          <a:solidFill>
                            <a:srgbClr val="FF0000"/>
                          </a:solidFill>
                          <a:latin typeface="Times New Roman" panose="02020603050405020304" pitchFamily="18" charset="0"/>
                          <a:cs typeface="Times New Roman" panose="02020603050405020304" pitchFamily="18" charset="0"/>
                        </a:rPr>
                        <a:t>1.14</a:t>
                      </a:r>
                      <a:endParaRPr lang="zh-TW" altLang="en-US" dirty="0">
                        <a:solidFill>
                          <a:srgbClr val="FF0000"/>
                        </a:solidFill>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2.85/</a:t>
                      </a:r>
                      <a:r>
                        <a:rPr lang="en-US" altLang="zh-TW" dirty="0" smtClean="0">
                          <a:solidFill>
                            <a:srgbClr val="FF0000"/>
                          </a:solidFill>
                          <a:latin typeface="Times New Roman" panose="02020603050405020304" pitchFamily="18" charset="0"/>
                          <a:cs typeface="Times New Roman" panose="02020603050405020304" pitchFamily="18" charset="0"/>
                        </a:rPr>
                        <a:t>1.89</a:t>
                      </a:r>
                      <a:endParaRPr lang="zh-TW" altLang="en-US"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5344017"/>
                  </a:ext>
                </a:extLst>
              </a:tr>
              <a:tr h="338760">
                <a:tc>
                  <a:txBody>
                    <a:bodyPr/>
                    <a:lstStyle/>
                    <a:p>
                      <a:r>
                        <a:rPr lang="en-US" altLang="zh-TW" dirty="0" smtClean="0">
                          <a:latin typeface="Times New Roman" panose="02020603050405020304" pitchFamily="18" charset="0"/>
                          <a:cs typeface="Times New Roman" panose="02020603050405020304" pitchFamily="18" charset="0"/>
                        </a:rPr>
                        <a:t>RELION</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0.27/</a:t>
                      </a:r>
                      <a:r>
                        <a:rPr lang="en-US" altLang="zh-TW" dirty="0" smtClean="0">
                          <a:solidFill>
                            <a:srgbClr val="FF0000"/>
                          </a:solidFill>
                          <a:latin typeface="Times New Roman" panose="02020603050405020304" pitchFamily="18" charset="0"/>
                          <a:cs typeface="Times New Roman" panose="02020603050405020304" pitchFamily="18" charset="0"/>
                        </a:rPr>
                        <a:t>0.28</a:t>
                      </a:r>
                      <a:endParaRPr lang="zh-TW" altLang="en-US"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0.35/</a:t>
                      </a:r>
                      <a:r>
                        <a:rPr lang="en-US" altLang="zh-TW" dirty="0" smtClean="0">
                          <a:solidFill>
                            <a:srgbClr val="FF0000"/>
                          </a:solidFill>
                          <a:latin typeface="Times New Roman" panose="02020603050405020304" pitchFamily="18" charset="0"/>
                          <a:cs typeface="Times New Roman" panose="02020603050405020304" pitchFamily="18" charset="0"/>
                        </a:rPr>
                        <a:t>0.32</a:t>
                      </a:r>
                      <a:endParaRPr lang="zh-TW" altLang="en-US" dirty="0" smtClean="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42126476"/>
                  </a:ext>
                </a:extLst>
              </a:tr>
            </a:tbl>
          </a:graphicData>
        </a:graphic>
      </p:graphicFrame>
      <p:pic>
        <p:nvPicPr>
          <p:cNvPr id="17" name="Picture 2" descr="Overview of EMD-105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0136" y="499568"/>
            <a:ext cx="980614" cy="9806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not avail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5386" y="472166"/>
            <a:ext cx="1122438" cy="1122438"/>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128" y="3573016"/>
            <a:ext cx="4320000" cy="1440000"/>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748" y="3573016"/>
            <a:ext cx="4320000" cy="1440000"/>
          </a:xfrm>
          <a:prstGeom prst="rect">
            <a:avLst/>
          </a:prstGeom>
        </p:spPr>
      </p:pic>
      <p:pic>
        <p:nvPicPr>
          <p:cNvPr id="9" name="圖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4252" y="5048962"/>
            <a:ext cx="4320000" cy="1440000"/>
          </a:xfrm>
          <a:prstGeom prst="rect">
            <a:avLst/>
          </a:prstGeom>
        </p:spPr>
      </p:pic>
      <p:pic>
        <p:nvPicPr>
          <p:cNvPr id="10" name="圖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8748" y="5048962"/>
            <a:ext cx="4320000" cy="1440000"/>
          </a:xfrm>
          <a:prstGeom prst="rect">
            <a:avLst/>
          </a:prstGeom>
        </p:spPr>
      </p:pic>
      <p:sp>
        <p:nvSpPr>
          <p:cNvPr id="11" name="文字方塊 10"/>
          <p:cNvSpPr txBox="1"/>
          <p:nvPr/>
        </p:nvSpPr>
        <p:spPr>
          <a:xfrm>
            <a:off x="209837" y="5445797"/>
            <a:ext cx="1704825" cy="646331"/>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Adding 2SDR Pre-processing</a:t>
            </a:r>
            <a:endParaRPr lang="zh-TW" altLang="en-US"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203493" y="4108350"/>
            <a:ext cx="15540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Without 2SDR</a:t>
            </a:r>
            <a:endParaRPr lang="zh-TW" altLang="en-US" dirty="0">
              <a:latin typeface="Times New Roman" panose="02020603050405020304" pitchFamily="18" charset="0"/>
              <a:cs typeface="Times New Roman" panose="02020603050405020304" pitchFamily="18" charset="0"/>
            </a:endParaRPr>
          </a:p>
        </p:txBody>
      </p:sp>
      <p:sp>
        <p:nvSpPr>
          <p:cNvPr id="13" name="文字方塊 12"/>
          <p:cNvSpPr txBox="1"/>
          <p:nvPr/>
        </p:nvSpPr>
        <p:spPr>
          <a:xfrm>
            <a:off x="10668748" y="3268979"/>
            <a:ext cx="1043876"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iterations</a:t>
            </a:r>
            <a:endParaRPr lang="zh-TW"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10785826" y="3628618"/>
            <a:ext cx="300082"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5</a:t>
            </a:r>
            <a:endParaRPr lang="zh-TW" altLang="en-US" dirty="0"/>
          </a:p>
        </p:txBody>
      </p:sp>
      <p:sp>
        <p:nvSpPr>
          <p:cNvPr id="15" name="矩形 14"/>
          <p:cNvSpPr/>
          <p:nvPr/>
        </p:nvSpPr>
        <p:spPr>
          <a:xfrm>
            <a:off x="10732751" y="4104543"/>
            <a:ext cx="415498"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10</a:t>
            </a:r>
            <a:endParaRPr lang="zh-TW" altLang="en-US" dirty="0"/>
          </a:p>
        </p:txBody>
      </p:sp>
      <p:sp>
        <p:nvSpPr>
          <p:cNvPr id="16" name="矩形 15"/>
          <p:cNvSpPr/>
          <p:nvPr/>
        </p:nvSpPr>
        <p:spPr>
          <a:xfrm>
            <a:off x="10736158" y="4580468"/>
            <a:ext cx="415498"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15</a:t>
            </a:r>
            <a:endParaRPr lang="zh-TW" altLang="en-US" dirty="0"/>
          </a:p>
        </p:txBody>
      </p:sp>
      <p:sp>
        <p:nvSpPr>
          <p:cNvPr id="19" name="矩形 18"/>
          <p:cNvSpPr/>
          <p:nvPr/>
        </p:nvSpPr>
        <p:spPr>
          <a:xfrm>
            <a:off x="10793866" y="5080582"/>
            <a:ext cx="300082"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5</a:t>
            </a:r>
            <a:endParaRPr lang="zh-TW" altLang="en-US" dirty="0"/>
          </a:p>
        </p:txBody>
      </p:sp>
      <p:sp>
        <p:nvSpPr>
          <p:cNvPr id="20" name="矩形 19"/>
          <p:cNvSpPr/>
          <p:nvPr/>
        </p:nvSpPr>
        <p:spPr>
          <a:xfrm>
            <a:off x="10739555" y="5590227"/>
            <a:ext cx="415498"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10</a:t>
            </a:r>
            <a:endParaRPr lang="zh-TW" altLang="en-US" dirty="0"/>
          </a:p>
        </p:txBody>
      </p:sp>
      <p:sp>
        <p:nvSpPr>
          <p:cNvPr id="21" name="矩形 20"/>
          <p:cNvSpPr/>
          <p:nvPr/>
        </p:nvSpPr>
        <p:spPr>
          <a:xfrm>
            <a:off x="10739555" y="6099872"/>
            <a:ext cx="415498"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15</a:t>
            </a:r>
            <a:endParaRPr lang="zh-TW" altLang="en-US" dirty="0"/>
          </a:p>
        </p:txBody>
      </p:sp>
      <p:sp>
        <p:nvSpPr>
          <p:cNvPr id="22" name="矩形 21"/>
          <p:cNvSpPr/>
          <p:nvPr/>
        </p:nvSpPr>
        <p:spPr>
          <a:xfrm>
            <a:off x="5775797" y="4030159"/>
            <a:ext cx="405759" cy="44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9786901" y="4067351"/>
            <a:ext cx="881847" cy="44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7826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內容版面配置區 2"/>
          <p:cNvSpPr txBox="1">
            <a:spLocks/>
          </p:cNvSpPr>
          <p:nvPr/>
        </p:nvSpPr>
        <p:spPr bwMode="auto">
          <a:xfrm>
            <a:off x="609600" y="1246735"/>
            <a:ext cx="10972800" cy="4937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200" kern="1200">
                <a:solidFill>
                  <a:schemeClr val="bg2">
                    <a:lumMod val="50000"/>
                  </a:schemeClr>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bg1">
                    <a:lumMod val="50000"/>
                  </a:schemeClr>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kumimoji="0" lang="en-US" altLang="zh-TW" dirty="0" smtClean="0">
                <a:latin typeface="Times New Roman" panose="02020603050405020304" pitchFamily="18" charset="0"/>
                <a:cs typeface="Times New Roman" panose="02020603050405020304" pitchFamily="18" charset="0"/>
              </a:rPr>
              <a:t>Better align</a:t>
            </a:r>
            <a:endParaRPr kumimoji="0" lang="zh-TW" altLang="en-US" dirty="0">
              <a:latin typeface="Times New Roman" panose="02020603050405020304" pitchFamily="18" charset="0"/>
              <a:cs typeface="Times New Roman" panose="02020603050405020304" pitchFamily="18" charset="0"/>
            </a:endParaRPr>
          </a:p>
        </p:txBody>
      </p:sp>
      <p:sp>
        <p:nvSpPr>
          <p:cNvPr id="2" name="標題 1"/>
          <p:cNvSpPr>
            <a:spLocks noGrp="1"/>
          </p:cNvSpPr>
          <p:nvPr>
            <p:ph type="title"/>
          </p:nvPr>
        </p:nvSpPr>
        <p:spPr>
          <a:xfrm>
            <a:off x="609600" y="142672"/>
            <a:ext cx="10972800" cy="990600"/>
          </a:xfrm>
        </p:spPr>
        <p:txBody>
          <a:bodyPr/>
          <a:lstStyle/>
          <a:p>
            <a:r>
              <a:rPr lang="en-US" altLang="zh-TW" dirty="0" err="1" smtClean="0"/>
              <a:t>Denoising</a:t>
            </a:r>
            <a:r>
              <a:rPr lang="en-US" altLang="zh-TW" dirty="0" smtClean="0"/>
              <a:t> particle images</a:t>
            </a:r>
            <a:endParaRPr lang="zh-TW" altLang="en-US" dirty="0"/>
          </a:p>
        </p:txBody>
      </p:sp>
      <p:sp>
        <p:nvSpPr>
          <p:cNvPr id="3" name="內容版面配置區 2"/>
          <p:cNvSpPr>
            <a:spLocks noGrp="1"/>
          </p:cNvSpPr>
          <p:nvPr>
            <p:ph sz="quarter" idx="1"/>
          </p:nvPr>
        </p:nvSpPr>
        <p:spPr>
          <a:xfrm>
            <a:off x="609600" y="1219200"/>
            <a:ext cx="10972800" cy="4937760"/>
          </a:xfrm>
        </p:spPr>
        <p:txBody>
          <a:bodyPr/>
          <a:lstStyle/>
          <a:p>
            <a:pPr lvl="1"/>
            <a:endParaRPr lang="en-US" altLang="zh-TW" dirty="0" smtClean="0">
              <a:latin typeface="Times New Roman" panose="02020603050405020304" pitchFamily="18" charset="0"/>
              <a:cs typeface="Times New Roman" panose="02020603050405020304" pitchFamily="18" charset="0"/>
            </a:endParaRPr>
          </a:p>
          <a:p>
            <a:pPr lvl="1"/>
            <a:endParaRPr lang="en-US" altLang="zh-TW" dirty="0" smtClean="0">
              <a:latin typeface="Times New Roman" panose="02020603050405020304" pitchFamily="18" charset="0"/>
              <a:cs typeface="Times New Roman" panose="02020603050405020304" pitchFamily="18" charset="0"/>
            </a:endParaRPr>
          </a:p>
          <a:p>
            <a:pPr lvl="1"/>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68</a:t>
            </a:fld>
            <a:endParaRPr lang="zh-TW" altLang="en-US" dirty="0"/>
          </a:p>
        </p:txBody>
      </p:sp>
      <p:pic>
        <p:nvPicPr>
          <p:cNvPr id="6" name="圖片 5"/>
          <p:cNvPicPr>
            <a:picLocks noChangeAspect="1"/>
          </p:cNvPicPr>
          <p:nvPr/>
        </p:nvPicPr>
        <p:blipFill>
          <a:blip r:embed="rId2"/>
          <a:stretch>
            <a:fillRect/>
          </a:stretch>
        </p:blipFill>
        <p:spPr>
          <a:xfrm>
            <a:off x="5115570" y="1606863"/>
            <a:ext cx="3384631" cy="1113875"/>
          </a:xfrm>
          <a:prstGeom prst="rect">
            <a:avLst/>
          </a:prstGeom>
        </p:spPr>
      </p:pic>
      <p:pic>
        <p:nvPicPr>
          <p:cNvPr id="7" name="圖片 6"/>
          <p:cNvPicPr>
            <a:picLocks noChangeAspect="1"/>
          </p:cNvPicPr>
          <p:nvPr/>
        </p:nvPicPr>
        <p:blipFill>
          <a:blip r:embed="rId3"/>
          <a:stretch>
            <a:fillRect/>
          </a:stretch>
        </p:blipFill>
        <p:spPr>
          <a:xfrm>
            <a:off x="8509577" y="1610559"/>
            <a:ext cx="3384632" cy="1113875"/>
          </a:xfrm>
          <a:prstGeom prst="rect">
            <a:avLst/>
          </a:prstGeom>
        </p:spPr>
      </p:pic>
      <p:pic>
        <p:nvPicPr>
          <p:cNvPr id="8" name="圖片 7"/>
          <p:cNvPicPr>
            <a:picLocks noChangeAspect="1"/>
          </p:cNvPicPr>
          <p:nvPr/>
        </p:nvPicPr>
        <p:blipFill>
          <a:blip r:embed="rId4"/>
          <a:stretch>
            <a:fillRect/>
          </a:stretch>
        </p:blipFill>
        <p:spPr>
          <a:xfrm>
            <a:off x="5700810" y="3184558"/>
            <a:ext cx="2214150" cy="3003000"/>
          </a:xfrm>
          <a:prstGeom prst="rect">
            <a:avLst/>
          </a:prstGeom>
        </p:spPr>
      </p:pic>
      <p:pic>
        <p:nvPicPr>
          <p:cNvPr id="14" name="圖片 13"/>
          <p:cNvPicPr>
            <a:picLocks noChangeAspect="1"/>
          </p:cNvPicPr>
          <p:nvPr/>
        </p:nvPicPr>
        <p:blipFill>
          <a:blip r:embed="rId5"/>
          <a:stretch>
            <a:fillRect/>
          </a:stretch>
        </p:blipFill>
        <p:spPr>
          <a:xfrm>
            <a:off x="8832304" y="3115793"/>
            <a:ext cx="2376264" cy="3168352"/>
          </a:xfrm>
          <a:prstGeom prst="rect">
            <a:avLst/>
          </a:prstGeom>
        </p:spPr>
      </p:pic>
      <p:pic>
        <p:nvPicPr>
          <p:cNvPr id="15" name="Picture 2" descr="Image not availab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07161" y="35048"/>
            <a:ext cx="1122438" cy="112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87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 t-SNE </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Build initial reference for 2D clustering</a:t>
            </a:r>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69</a:t>
            </a:fld>
            <a:endParaRPr lang="zh-TW" altLang="en-US" dirty="0"/>
          </a:p>
        </p:txBody>
      </p:sp>
      <p:pic>
        <p:nvPicPr>
          <p:cNvPr id="5" name="圖片 4"/>
          <p:cNvPicPr>
            <a:picLocks noChangeAspect="1"/>
          </p:cNvPicPr>
          <p:nvPr/>
        </p:nvPicPr>
        <p:blipFill>
          <a:blip r:embed="rId2"/>
          <a:stretch>
            <a:fillRect/>
          </a:stretch>
        </p:blipFill>
        <p:spPr>
          <a:xfrm>
            <a:off x="4223792" y="2636912"/>
            <a:ext cx="2567009" cy="2080747"/>
          </a:xfrm>
          <a:prstGeom prst="rect">
            <a:avLst/>
          </a:prstGeom>
        </p:spPr>
      </p:pic>
      <p:pic>
        <p:nvPicPr>
          <p:cNvPr id="6" name="圖片 5"/>
          <p:cNvPicPr>
            <a:picLocks noChangeAspect="1"/>
          </p:cNvPicPr>
          <p:nvPr/>
        </p:nvPicPr>
        <p:blipFill>
          <a:blip r:embed="rId3"/>
          <a:stretch>
            <a:fillRect/>
          </a:stretch>
        </p:blipFill>
        <p:spPr>
          <a:xfrm>
            <a:off x="7072825" y="2636912"/>
            <a:ext cx="2650480" cy="2223557"/>
          </a:xfrm>
          <a:prstGeom prst="rect">
            <a:avLst/>
          </a:prstGeom>
        </p:spPr>
      </p:pic>
    </p:spTree>
    <p:extLst>
      <p:ext uri="{BB962C8B-B14F-4D97-AF65-F5344CB8AC3E}">
        <p14:creationId xmlns:p14="http://schemas.microsoft.com/office/powerpoint/2010/main" val="4248249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7896200" y="1340768"/>
            <a:ext cx="3185992" cy="3240360"/>
          </a:xfrm>
          <a:prstGeom prst="rect">
            <a:avLst/>
          </a:prstGeom>
        </p:spPr>
      </p:pic>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An Unified </a:t>
            </a:r>
            <a:r>
              <a:rPr lang="en-US" altLang="zh-TW" dirty="0">
                <a:latin typeface="Times New Roman" panose="02020603050405020304" pitchFamily="18" charset="0"/>
                <a:cs typeface="Times New Roman" panose="02020603050405020304" pitchFamily="18" charset="0"/>
              </a:rPr>
              <a:t>F</a:t>
            </a:r>
            <a:r>
              <a:rPr lang="en-US" altLang="zh-TW" dirty="0" smtClean="0">
                <a:latin typeface="Times New Roman" panose="02020603050405020304" pitchFamily="18" charset="0"/>
                <a:cs typeface="Times New Roman" panose="02020603050405020304" pitchFamily="18" charset="0"/>
              </a:rPr>
              <a:t>ramework for </a:t>
            </a:r>
            <a:r>
              <a:rPr lang="en-US" altLang="zh-TW" dirty="0" err="1" smtClean="0">
                <a:latin typeface="Times New Roman" panose="02020603050405020304" pitchFamily="18" charset="0"/>
                <a:cs typeface="Times New Roman" panose="02020603050405020304" pitchFamily="18" charset="0"/>
              </a:rPr>
              <a:t>Cryo</a:t>
            </a:r>
            <a:r>
              <a:rPr lang="en-US" altLang="zh-TW" dirty="0" smtClean="0">
                <a:latin typeface="Times New Roman" panose="02020603050405020304" pitchFamily="18" charset="0"/>
                <a:cs typeface="Times New Roman" panose="02020603050405020304" pitchFamily="18" charset="0"/>
              </a:rPr>
              <a:t>-EM (1/3)</a:t>
            </a:r>
            <a:endParaRPr lang="zh-TW" altLang="en-US" dirty="0"/>
          </a:p>
        </p:txBody>
      </p:sp>
      <p:sp>
        <p:nvSpPr>
          <p:cNvPr id="3" name="內容版面配置區 2"/>
          <p:cNvSpPr>
            <a:spLocks noGrp="1"/>
          </p:cNvSpPr>
          <p:nvPr>
            <p:ph sz="quarter" idx="1"/>
          </p:nvPr>
        </p:nvSpPr>
        <p:spPr/>
        <p:txBody>
          <a:bodyPr/>
          <a:lstStyle/>
          <a:p>
            <a:r>
              <a:rPr lang="en-US" altLang="zh-TW" dirty="0" err="1" smtClean="0">
                <a:latin typeface="Times New Roman" panose="02020603050405020304" pitchFamily="18" charset="0"/>
                <a:cs typeface="Times New Roman" panose="02020603050405020304" pitchFamily="18" charset="0"/>
              </a:rPr>
              <a:t>Scipion</a:t>
            </a:r>
            <a:r>
              <a:rPr lang="en-US" altLang="zh-TW" dirty="0" smtClean="0">
                <a:latin typeface="Times New Roman" panose="02020603050405020304" pitchFamily="18" charset="0"/>
                <a:cs typeface="Times New Roman" panose="02020603050405020304" pitchFamily="18" charset="0"/>
              </a:rPr>
              <a:t> - Integrate </a:t>
            </a:r>
            <a:r>
              <a:rPr lang="en-US" altLang="zh-TW" dirty="0">
                <a:latin typeface="Times New Roman" panose="02020603050405020304" pitchFamily="18" charset="0"/>
                <a:cs typeface="Times New Roman" panose="02020603050405020304" pitchFamily="18" charset="0"/>
              </a:rPr>
              <a:t>EM software packages </a:t>
            </a:r>
            <a:endParaRPr lang="en-US" altLang="zh-TW" dirty="0" smtClean="0">
              <a:latin typeface="Times New Roman" panose="02020603050405020304" pitchFamily="18" charset="0"/>
              <a:cs typeface="Times New Roman" panose="02020603050405020304" pitchFamily="18" charset="0"/>
            </a:endParaRPr>
          </a:p>
          <a:p>
            <a:pPr lvl="1"/>
            <a:r>
              <a:rPr lang="en-US" altLang="zh-TW" dirty="0" smtClean="0">
                <a:latin typeface="Times New Roman" panose="02020603050405020304" pitchFamily="18" charset="0"/>
                <a:cs typeface="Times New Roman" panose="02020603050405020304" pitchFamily="18" charset="0"/>
              </a:rPr>
              <a:t>Provide </a:t>
            </a:r>
            <a:r>
              <a:rPr lang="en-US" altLang="zh-TW" dirty="0">
                <a:latin typeface="Times New Roman" panose="02020603050405020304" pitchFamily="18" charset="0"/>
                <a:cs typeface="Times New Roman" panose="02020603050405020304" pitchFamily="18" charset="0"/>
              </a:rPr>
              <a:t>conversion functions </a:t>
            </a:r>
          </a:p>
          <a:p>
            <a:r>
              <a:rPr lang="en-US" altLang="zh-TW" dirty="0" smtClean="0">
                <a:latin typeface="Times New Roman" panose="02020603050405020304" pitchFamily="18" charset="0"/>
                <a:cs typeface="Times New Roman" panose="02020603050405020304" pitchFamily="18" charset="0"/>
              </a:rPr>
              <a:t>Improve </a:t>
            </a:r>
            <a:r>
              <a:rPr lang="en-US" altLang="zh-TW" dirty="0">
                <a:latin typeface="Times New Roman" panose="02020603050405020304" pitchFamily="18" charset="0"/>
                <a:cs typeface="Times New Roman" panose="02020603050405020304" pitchFamily="18" charset="0"/>
              </a:rPr>
              <a:t>reproducibility </a:t>
            </a:r>
          </a:p>
          <a:p>
            <a:pPr lvl="1"/>
            <a:r>
              <a:rPr lang="en-US" altLang="zh-TW" dirty="0">
                <a:latin typeface="Times New Roman" panose="02020603050405020304" pitchFamily="18" charset="0"/>
                <a:cs typeface="Times New Roman" panose="02020603050405020304" pitchFamily="18" charset="0"/>
              </a:rPr>
              <a:t>Workflow </a:t>
            </a:r>
            <a:r>
              <a:rPr lang="en-US" altLang="zh-TW" dirty="0" smtClean="0">
                <a:latin typeface="Times New Roman" panose="02020603050405020304" pitchFamily="18" charset="0"/>
                <a:cs typeface="Times New Roman" panose="02020603050405020304" pitchFamily="18" charset="0"/>
              </a:rPr>
              <a:t>is </a:t>
            </a:r>
            <a:r>
              <a:rPr lang="en-US" altLang="zh-TW" dirty="0">
                <a:latin typeface="Times New Roman" panose="02020603050405020304" pitchFamily="18" charset="0"/>
                <a:cs typeface="Times New Roman" panose="02020603050405020304" pitchFamily="18" charset="0"/>
              </a:rPr>
              <a:t>organized as </a:t>
            </a:r>
            <a:r>
              <a:rPr lang="en-US" altLang="zh-TW" dirty="0" smtClean="0">
                <a:latin typeface="Times New Roman" panose="02020603050405020304" pitchFamily="18" charset="0"/>
                <a:cs typeface="Times New Roman" panose="02020603050405020304" pitchFamily="18" charset="0"/>
              </a:rPr>
              <a:t>DAG</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a:t>
            </a:fld>
            <a:endParaRPr lang="zh-TW" altLang="en-US" dirty="0"/>
          </a:p>
        </p:txBody>
      </p:sp>
      <p:pic>
        <p:nvPicPr>
          <p:cNvPr id="5" name="圖片 4"/>
          <p:cNvPicPr>
            <a:picLocks noChangeAspect="1"/>
          </p:cNvPicPr>
          <p:nvPr/>
        </p:nvPicPr>
        <p:blipFill>
          <a:blip r:embed="rId4"/>
          <a:stretch>
            <a:fillRect/>
          </a:stretch>
        </p:blipFill>
        <p:spPr>
          <a:xfrm>
            <a:off x="5163724" y="3838294"/>
            <a:ext cx="3099411" cy="2647413"/>
          </a:xfrm>
          <a:prstGeom prst="rect">
            <a:avLst/>
          </a:prstGeom>
        </p:spPr>
      </p:pic>
      <p:pic>
        <p:nvPicPr>
          <p:cNvPr id="6" name="圖片 5"/>
          <p:cNvPicPr>
            <a:picLocks noChangeAspect="1"/>
          </p:cNvPicPr>
          <p:nvPr/>
        </p:nvPicPr>
        <p:blipFill>
          <a:blip r:embed="rId5"/>
          <a:stretch>
            <a:fillRect/>
          </a:stretch>
        </p:blipFill>
        <p:spPr>
          <a:xfrm>
            <a:off x="520000" y="3802391"/>
            <a:ext cx="3033153" cy="2492896"/>
          </a:xfrm>
          <a:prstGeom prst="rect">
            <a:avLst/>
          </a:prstGeom>
        </p:spPr>
      </p:pic>
      <p:sp>
        <p:nvSpPr>
          <p:cNvPr id="7" name="向右箭號 6"/>
          <p:cNvSpPr/>
          <p:nvPr/>
        </p:nvSpPr>
        <p:spPr>
          <a:xfrm>
            <a:off x="4151784" y="4644352"/>
            <a:ext cx="792088" cy="465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4671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2" y="1340768"/>
            <a:ext cx="9769997" cy="5342967"/>
          </a:xfrm>
          <a:prstGeom prst="rect">
            <a:avLst/>
          </a:prstGeom>
        </p:spPr>
      </p:pic>
      <p:sp>
        <p:nvSpPr>
          <p:cNvPr id="4" name="標題 1"/>
          <p:cNvSpPr>
            <a:spLocks noGrp="1"/>
          </p:cNvSpPr>
          <p:nvPr>
            <p:ph type="title"/>
          </p:nvPr>
        </p:nvSpPr>
        <p:spPr>
          <a:xfrm>
            <a:off x="609600" y="152400"/>
            <a:ext cx="10972800" cy="990600"/>
          </a:xfrm>
        </p:spPr>
        <p:txBody>
          <a:bodyPr/>
          <a:lstStyle/>
          <a:p>
            <a:r>
              <a:rPr lang="en-US" altLang="zh-TW" dirty="0"/>
              <a:t>Interactive </a:t>
            </a:r>
            <a:r>
              <a:rPr lang="en-US" altLang="zh-TW" dirty="0" smtClean="0"/>
              <a:t>t-SNE </a:t>
            </a:r>
            <a:endParaRPr lang="zh-TW" altLang="en-US" dirty="0"/>
          </a:p>
        </p:txBody>
      </p:sp>
      <p:pic>
        <p:nvPicPr>
          <p:cNvPr id="5" name="Picture 2" descr="Overview of EMD-10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5451" y="146603"/>
            <a:ext cx="980614" cy="98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7641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Interactive </a:t>
            </a:r>
            <a:r>
              <a:rPr lang="en-US" altLang="zh-TW" dirty="0" smtClean="0"/>
              <a:t>t-SNE examp</a:t>
            </a:r>
            <a:r>
              <a:rPr lang="en-US" altLang="zh-TW" dirty="0" smtClean="0"/>
              <a:t>le 2</a:t>
            </a:r>
            <a:endParaRPr lang="zh-TW" altLang="en-US" dirty="0"/>
          </a:p>
        </p:txBody>
      </p:sp>
      <p:sp>
        <p:nvSpPr>
          <p:cNvPr id="3" name="內容版面配置區 2"/>
          <p:cNvSpPr>
            <a:spLocks noGrp="1"/>
          </p:cNvSpPr>
          <p:nvPr>
            <p:ph sz="quarter" idx="1"/>
          </p:nvPr>
        </p:nvSpPr>
        <p:spPr/>
        <p:txBody>
          <a:bodyPr/>
          <a:lstStyle/>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71</a:t>
            </a:fld>
            <a:endParaRPr lang="zh-TW" altLang="en-US" dirty="0"/>
          </a:p>
        </p:txBody>
      </p:sp>
      <p:pic>
        <p:nvPicPr>
          <p:cNvPr id="5" name="圖片 4"/>
          <p:cNvPicPr>
            <a:picLocks noChangeAspect="1"/>
          </p:cNvPicPr>
          <p:nvPr/>
        </p:nvPicPr>
        <p:blipFill>
          <a:blip r:embed="rId2"/>
          <a:stretch>
            <a:fillRect/>
          </a:stretch>
        </p:blipFill>
        <p:spPr>
          <a:xfrm>
            <a:off x="1199455" y="4791992"/>
            <a:ext cx="6262423" cy="1464663"/>
          </a:xfrm>
          <a:prstGeom prst="rect">
            <a:avLst/>
          </a:prstGeom>
        </p:spPr>
      </p:pic>
      <p:pic>
        <p:nvPicPr>
          <p:cNvPr id="6" name="圖片 5"/>
          <p:cNvPicPr>
            <a:picLocks noChangeAspect="1"/>
          </p:cNvPicPr>
          <p:nvPr/>
        </p:nvPicPr>
        <p:blipFill>
          <a:blip r:embed="rId3"/>
          <a:stretch>
            <a:fillRect/>
          </a:stretch>
        </p:blipFill>
        <p:spPr>
          <a:xfrm>
            <a:off x="1199456" y="1484784"/>
            <a:ext cx="6262423" cy="1423993"/>
          </a:xfrm>
          <a:prstGeom prst="rect">
            <a:avLst/>
          </a:prstGeom>
        </p:spPr>
      </p:pic>
      <p:pic>
        <p:nvPicPr>
          <p:cNvPr id="7" name="圖片 6"/>
          <p:cNvPicPr>
            <a:picLocks noChangeAspect="1"/>
          </p:cNvPicPr>
          <p:nvPr/>
        </p:nvPicPr>
        <p:blipFill>
          <a:blip r:embed="rId4"/>
          <a:stretch>
            <a:fillRect/>
          </a:stretch>
        </p:blipFill>
        <p:spPr>
          <a:xfrm>
            <a:off x="1199456" y="3356992"/>
            <a:ext cx="6262423" cy="646945"/>
          </a:xfrm>
          <a:prstGeom prst="rect">
            <a:avLst/>
          </a:prstGeom>
        </p:spPr>
      </p:pic>
      <p:sp>
        <p:nvSpPr>
          <p:cNvPr id="8" name="向下箭號 7"/>
          <p:cNvSpPr/>
          <p:nvPr/>
        </p:nvSpPr>
        <p:spPr>
          <a:xfrm>
            <a:off x="4044327" y="3076918"/>
            <a:ext cx="317510" cy="1893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下箭號 8"/>
          <p:cNvSpPr/>
          <p:nvPr/>
        </p:nvSpPr>
        <p:spPr>
          <a:xfrm>
            <a:off x="4079776" y="4274416"/>
            <a:ext cx="317510" cy="1893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a:blip r:embed="rId5"/>
          <a:stretch>
            <a:fillRect/>
          </a:stretch>
        </p:blipFill>
        <p:spPr>
          <a:xfrm>
            <a:off x="8443400" y="2554419"/>
            <a:ext cx="2628760" cy="2146746"/>
          </a:xfrm>
          <a:prstGeom prst="rect">
            <a:avLst/>
          </a:prstGeom>
        </p:spPr>
      </p:pic>
      <p:sp>
        <p:nvSpPr>
          <p:cNvPr id="11" name="向下箭號 10"/>
          <p:cNvSpPr/>
          <p:nvPr/>
        </p:nvSpPr>
        <p:spPr>
          <a:xfrm rot="16200000">
            <a:off x="7892980" y="3257359"/>
            <a:ext cx="317510" cy="543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17935" y="1865886"/>
            <a:ext cx="981520" cy="646331"/>
          </a:xfrm>
          <a:prstGeom prst="rect">
            <a:avLst/>
          </a:prstGeom>
        </p:spPr>
        <p:txBody>
          <a:bodyPr wrap="square">
            <a:spAutoFit/>
          </a:bodyPr>
          <a:lstStyle/>
          <a:p>
            <a:r>
              <a:rPr lang="en-US" altLang="zh-TW" dirty="0" smtClean="0">
                <a:latin typeface="Times New Roman" panose="02020603050405020304" pitchFamily="18" charset="0"/>
                <a:cs typeface="Times New Roman" panose="02020603050405020304" pitchFamily="18" charset="0"/>
              </a:rPr>
              <a:t>Results of ISAC</a:t>
            </a:r>
            <a:endParaRPr lang="en-US" altLang="zh-TW" dirty="0">
              <a:latin typeface="Times New Roman" panose="02020603050405020304" pitchFamily="18" charset="0"/>
              <a:cs typeface="Times New Roman" panose="02020603050405020304" pitchFamily="18" charset="0"/>
            </a:endParaRPr>
          </a:p>
        </p:txBody>
      </p:sp>
      <p:sp>
        <p:nvSpPr>
          <p:cNvPr id="13" name="矩形 12"/>
          <p:cNvSpPr/>
          <p:nvPr/>
        </p:nvSpPr>
        <p:spPr>
          <a:xfrm>
            <a:off x="153050" y="3329614"/>
            <a:ext cx="981520" cy="646331"/>
          </a:xfrm>
          <a:prstGeom prst="rect">
            <a:avLst/>
          </a:prstGeom>
        </p:spPr>
        <p:txBody>
          <a:bodyPr wrap="square">
            <a:spAutoFit/>
          </a:bodyPr>
          <a:lstStyle/>
          <a:p>
            <a:r>
              <a:rPr lang="en-US" altLang="zh-TW" dirty="0" smtClean="0">
                <a:latin typeface="Times New Roman" panose="02020603050405020304" pitchFamily="18" charset="0"/>
                <a:cs typeface="Times New Roman" panose="02020603050405020304" pitchFamily="18" charset="0"/>
              </a:rPr>
              <a:t>Selected Classes</a:t>
            </a:r>
            <a:endParaRPr lang="en-US" altLang="zh-TW" dirty="0">
              <a:latin typeface="Times New Roman" panose="02020603050405020304" pitchFamily="18" charset="0"/>
              <a:cs typeface="Times New Roman" panose="02020603050405020304" pitchFamily="18" charset="0"/>
            </a:endParaRPr>
          </a:p>
        </p:txBody>
      </p:sp>
      <p:sp>
        <p:nvSpPr>
          <p:cNvPr id="14" name="矩形 13"/>
          <p:cNvSpPr/>
          <p:nvPr/>
        </p:nvSpPr>
        <p:spPr>
          <a:xfrm>
            <a:off x="21443" y="5062658"/>
            <a:ext cx="1169582" cy="923330"/>
          </a:xfrm>
          <a:prstGeom prst="rect">
            <a:avLst/>
          </a:prstGeom>
        </p:spPr>
        <p:txBody>
          <a:bodyPr wrap="square">
            <a:spAutoFit/>
          </a:bodyPr>
          <a:lstStyle/>
          <a:p>
            <a:r>
              <a:rPr lang="en-US" altLang="zh-TW" dirty="0" smtClean="0">
                <a:latin typeface="Times New Roman" panose="02020603050405020304" pitchFamily="18" charset="0"/>
                <a:cs typeface="Times New Roman" panose="02020603050405020304" pitchFamily="18" charset="0"/>
              </a:rPr>
              <a:t>After interactive t-SNE</a:t>
            </a:r>
            <a:endParaRPr lang="en-US" altLang="zh-TW" dirty="0">
              <a:latin typeface="Times New Roman" panose="02020603050405020304" pitchFamily="18" charset="0"/>
              <a:cs typeface="Times New Roman" panose="02020603050405020304" pitchFamily="18" charset="0"/>
            </a:endParaRPr>
          </a:p>
        </p:txBody>
      </p:sp>
      <p:pic>
        <p:nvPicPr>
          <p:cNvPr id="16" name="Picture 2" descr="Image not availab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32504" y="73516"/>
            <a:ext cx="1069484" cy="106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410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Analysis of DRMRA(r-SUP for 5K, 70s) </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72</a:t>
            </a:fld>
            <a:endParaRPr lang="zh-TW" altLang="en-US" dirty="0"/>
          </a:p>
        </p:txBody>
      </p:sp>
      <p:pic>
        <p:nvPicPr>
          <p:cNvPr id="12" name="圖片 11"/>
          <p:cNvPicPr>
            <a:picLocks noChangeAspect="1"/>
          </p:cNvPicPr>
          <p:nvPr/>
        </p:nvPicPr>
        <p:blipFill>
          <a:blip r:embed="rId3"/>
          <a:stretch>
            <a:fillRect/>
          </a:stretch>
        </p:blipFill>
        <p:spPr>
          <a:xfrm>
            <a:off x="1576577" y="4437112"/>
            <a:ext cx="2123769" cy="1486068"/>
          </a:xfrm>
          <a:prstGeom prst="rect">
            <a:avLst/>
          </a:prstGeom>
        </p:spPr>
      </p:pic>
      <p:pic>
        <p:nvPicPr>
          <p:cNvPr id="16" name="圖片 15"/>
          <p:cNvPicPr>
            <a:picLocks noChangeAspect="1"/>
          </p:cNvPicPr>
          <p:nvPr/>
        </p:nvPicPr>
        <p:blipFill>
          <a:blip r:embed="rId4"/>
          <a:stretch>
            <a:fillRect/>
          </a:stretch>
        </p:blipFill>
        <p:spPr>
          <a:xfrm>
            <a:off x="3730352" y="4653137"/>
            <a:ext cx="793055" cy="789577"/>
          </a:xfrm>
          <a:prstGeom prst="rect">
            <a:avLst/>
          </a:prstGeom>
        </p:spPr>
      </p:pic>
      <p:pic>
        <p:nvPicPr>
          <p:cNvPr id="18" name="圖片 17"/>
          <p:cNvPicPr>
            <a:picLocks noChangeAspect="1"/>
          </p:cNvPicPr>
          <p:nvPr/>
        </p:nvPicPr>
        <p:blipFill>
          <a:blip r:embed="rId5"/>
          <a:stretch>
            <a:fillRect/>
          </a:stretch>
        </p:blipFill>
        <p:spPr>
          <a:xfrm>
            <a:off x="4581663" y="1202680"/>
            <a:ext cx="2188044" cy="1531044"/>
          </a:xfrm>
          <a:prstGeom prst="rect">
            <a:avLst/>
          </a:prstGeom>
        </p:spPr>
      </p:pic>
      <p:pic>
        <p:nvPicPr>
          <p:cNvPr id="19" name="圖片 18"/>
          <p:cNvPicPr>
            <a:picLocks noChangeAspect="1"/>
          </p:cNvPicPr>
          <p:nvPr/>
        </p:nvPicPr>
        <p:blipFill>
          <a:blip r:embed="rId6"/>
          <a:stretch>
            <a:fillRect/>
          </a:stretch>
        </p:blipFill>
        <p:spPr>
          <a:xfrm>
            <a:off x="1598762" y="1247645"/>
            <a:ext cx="1999357" cy="1399014"/>
          </a:xfrm>
          <a:prstGeom prst="rect">
            <a:avLst/>
          </a:prstGeom>
        </p:spPr>
      </p:pic>
      <p:pic>
        <p:nvPicPr>
          <p:cNvPr id="21" name="圖片 20"/>
          <p:cNvPicPr>
            <a:picLocks noChangeAspect="1"/>
          </p:cNvPicPr>
          <p:nvPr/>
        </p:nvPicPr>
        <p:blipFill>
          <a:blip r:embed="rId7"/>
          <a:stretch>
            <a:fillRect/>
          </a:stretch>
        </p:blipFill>
        <p:spPr>
          <a:xfrm>
            <a:off x="4551090" y="4370638"/>
            <a:ext cx="2214915" cy="1549846"/>
          </a:xfrm>
          <a:prstGeom prst="rect">
            <a:avLst/>
          </a:prstGeom>
        </p:spPr>
      </p:pic>
      <p:pic>
        <p:nvPicPr>
          <p:cNvPr id="22" name="圖片 21"/>
          <p:cNvPicPr>
            <a:picLocks noChangeAspect="1"/>
          </p:cNvPicPr>
          <p:nvPr/>
        </p:nvPicPr>
        <p:blipFill>
          <a:blip r:embed="rId8"/>
          <a:stretch>
            <a:fillRect/>
          </a:stretch>
        </p:blipFill>
        <p:spPr>
          <a:xfrm>
            <a:off x="4572814" y="2764838"/>
            <a:ext cx="2193191" cy="1534646"/>
          </a:xfrm>
          <a:prstGeom prst="rect">
            <a:avLst/>
          </a:prstGeom>
        </p:spPr>
      </p:pic>
      <p:pic>
        <p:nvPicPr>
          <p:cNvPr id="23" name="圖片 22"/>
          <p:cNvPicPr>
            <a:picLocks noChangeAspect="1"/>
          </p:cNvPicPr>
          <p:nvPr/>
        </p:nvPicPr>
        <p:blipFill>
          <a:blip r:embed="rId9"/>
          <a:stretch>
            <a:fillRect/>
          </a:stretch>
        </p:blipFill>
        <p:spPr>
          <a:xfrm>
            <a:off x="1576188" y="2706717"/>
            <a:ext cx="2098594" cy="1468453"/>
          </a:xfrm>
          <a:prstGeom prst="rect">
            <a:avLst/>
          </a:prstGeom>
        </p:spPr>
      </p:pic>
      <p:pic>
        <p:nvPicPr>
          <p:cNvPr id="27" name="圖片 26"/>
          <p:cNvPicPr>
            <a:picLocks noChangeAspect="1"/>
          </p:cNvPicPr>
          <p:nvPr/>
        </p:nvPicPr>
        <p:blipFill>
          <a:blip r:embed="rId10"/>
          <a:stretch>
            <a:fillRect/>
          </a:stretch>
        </p:blipFill>
        <p:spPr>
          <a:xfrm>
            <a:off x="7630582" y="1237066"/>
            <a:ext cx="2100304" cy="1469650"/>
          </a:xfrm>
          <a:prstGeom prst="rect">
            <a:avLst/>
          </a:prstGeom>
        </p:spPr>
      </p:pic>
      <p:pic>
        <p:nvPicPr>
          <p:cNvPr id="28" name="圖片 27"/>
          <p:cNvPicPr>
            <a:picLocks noChangeAspect="1"/>
          </p:cNvPicPr>
          <p:nvPr/>
        </p:nvPicPr>
        <p:blipFill>
          <a:blip r:embed="rId11"/>
          <a:stretch>
            <a:fillRect/>
          </a:stretch>
        </p:blipFill>
        <p:spPr>
          <a:xfrm>
            <a:off x="7613774" y="2800783"/>
            <a:ext cx="2134375" cy="1493490"/>
          </a:xfrm>
          <a:prstGeom prst="rect">
            <a:avLst/>
          </a:prstGeom>
        </p:spPr>
      </p:pic>
      <p:pic>
        <p:nvPicPr>
          <p:cNvPr id="29" name="圖片 28"/>
          <p:cNvPicPr>
            <a:picLocks noChangeAspect="1"/>
          </p:cNvPicPr>
          <p:nvPr/>
        </p:nvPicPr>
        <p:blipFill>
          <a:blip r:embed="rId12"/>
          <a:stretch>
            <a:fillRect/>
          </a:stretch>
        </p:blipFill>
        <p:spPr>
          <a:xfrm>
            <a:off x="7573118" y="4437112"/>
            <a:ext cx="2211424" cy="1547404"/>
          </a:xfrm>
          <a:prstGeom prst="rect">
            <a:avLst/>
          </a:prstGeom>
        </p:spPr>
      </p:pic>
      <p:pic>
        <p:nvPicPr>
          <p:cNvPr id="30" name="圖片 29"/>
          <p:cNvPicPr>
            <a:picLocks noChangeAspect="1"/>
          </p:cNvPicPr>
          <p:nvPr/>
        </p:nvPicPr>
        <p:blipFill>
          <a:blip r:embed="rId13"/>
          <a:stretch>
            <a:fillRect/>
          </a:stretch>
        </p:blipFill>
        <p:spPr>
          <a:xfrm>
            <a:off x="3765663" y="1581524"/>
            <a:ext cx="797459" cy="783530"/>
          </a:xfrm>
          <a:prstGeom prst="rect">
            <a:avLst/>
          </a:prstGeom>
        </p:spPr>
      </p:pic>
      <p:pic>
        <p:nvPicPr>
          <p:cNvPr id="31" name="圖片 30"/>
          <p:cNvPicPr>
            <a:picLocks noChangeAspect="1"/>
          </p:cNvPicPr>
          <p:nvPr/>
        </p:nvPicPr>
        <p:blipFill>
          <a:blip r:embed="rId14"/>
          <a:stretch>
            <a:fillRect/>
          </a:stretch>
        </p:blipFill>
        <p:spPr>
          <a:xfrm>
            <a:off x="3765013" y="3036936"/>
            <a:ext cx="798757" cy="788293"/>
          </a:xfrm>
          <a:prstGeom prst="rect">
            <a:avLst/>
          </a:prstGeom>
        </p:spPr>
      </p:pic>
      <p:pic>
        <p:nvPicPr>
          <p:cNvPr id="32" name="圖片 31"/>
          <p:cNvPicPr>
            <a:picLocks noChangeAspect="1"/>
          </p:cNvPicPr>
          <p:nvPr/>
        </p:nvPicPr>
        <p:blipFill>
          <a:blip r:embed="rId15"/>
          <a:stretch>
            <a:fillRect/>
          </a:stretch>
        </p:blipFill>
        <p:spPr>
          <a:xfrm>
            <a:off x="6790864" y="1581524"/>
            <a:ext cx="797640" cy="797640"/>
          </a:xfrm>
          <a:prstGeom prst="rect">
            <a:avLst/>
          </a:prstGeom>
        </p:spPr>
      </p:pic>
      <p:pic>
        <p:nvPicPr>
          <p:cNvPr id="33" name="圖片 32"/>
          <p:cNvPicPr>
            <a:picLocks noChangeAspect="1"/>
          </p:cNvPicPr>
          <p:nvPr/>
        </p:nvPicPr>
        <p:blipFill>
          <a:blip r:embed="rId16"/>
          <a:stretch>
            <a:fillRect/>
          </a:stretch>
        </p:blipFill>
        <p:spPr>
          <a:xfrm>
            <a:off x="6794422" y="3068960"/>
            <a:ext cx="790525" cy="783530"/>
          </a:xfrm>
          <a:prstGeom prst="rect">
            <a:avLst/>
          </a:prstGeom>
        </p:spPr>
      </p:pic>
      <p:pic>
        <p:nvPicPr>
          <p:cNvPr id="34" name="圖片 33"/>
          <p:cNvPicPr>
            <a:picLocks noChangeAspect="1"/>
          </p:cNvPicPr>
          <p:nvPr/>
        </p:nvPicPr>
        <p:blipFill>
          <a:blip r:embed="rId17"/>
          <a:stretch>
            <a:fillRect/>
          </a:stretch>
        </p:blipFill>
        <p:spPr>
          <a:xfrm>
            <a:off x="6783337" y="4653136"/>
            <a:ext cx="790820" cy="797818"/>
          </a:xfrm>
          <a:prstGeom prst="rect">
            <a:avLst/>
          </a:prstGeom>
        </p:spPr>
      </p:pic>
      <p:pic>
        <p:nvPicPr>
          <p:cNvPr id="35" name="圖片 34"/>
          <p:cNvPicPr>
            <a:picLocks noChangeAspect="1"/>
          </p:cNvPicPr>
          <p:nvPr/>
        </p:nvPicPr>
        <p:blipFill>
          <a:blip r:embed="rId18"/>
          <a:stretch>
            <a:fillRect/>
          </a:stretch>
        </p:blipFill>
        <p:spPr>
          <a:xfrm>
            <a:off x="9730886" y="1574502"/>
            <a:ext cx="794082" cy="790553"/>
          </a:xfrm>
          <a:prstGeom prst="rect">
            <a:avLst/>
          </a:prstGeom>
        </p:spPr>
      </p:pic>
      <p:pic>
        <p:nvPicPr>
          <p:cNvPr id="36" name="圖片 35"/>
          <p:cNvPicPr>
            <a:picLocks noChangeAspect="1"/>
          </p:cNvPicPr>
          <p:nvPr/>
        </p:nvPicPr>
        <p:blipFill>
          <a:blip r:embed="rId19"/>
          <a:stretch>
            <a:fillRect/>
          </a:stretch>
        </p:blipFill>
        <p:spPr>
          <a:xfrm>
            <a:off x="9775140" y="3154227"/>
            <a:ext cx="790114" cy="786602"/>
          </a:xfrm>
          <a:prstGeom prst="rect">
            <a:avLst/>
          </a:prstGeom>
        </p:spPr>
      </p:pic>
      <p:pic>
        <p:nvPicPr>
          <p:cNvPr id="37" name="圖片 36"/>
          <p:cNvPicPr>
            <a:picLocks noChangeAspect="1"/>
          </p:cNvPicPr>
          <p:nvPr/>
        </p:nvPicPr>
        <p:blipFill>
          <a:blip r:embed="rId20"/>
          <a:stretch>
            <a:fillRect/>
          </a:stretch>
        </p:blipFill>
        <p:spPr>
          <a:xfrm>
            <a:off x="9775140" y="4662727"/>
            <a:ext cx="780712" cy="770394"/>
          </a:xfrm>
          <a:prstGeom prst="rect">
            <a:avLst/>
          </a:prstGeom>
        </p:spPr>
      </p:pic>
    </p:spTree>
    <p:extLst>
      <p:ext uri="{BB962C8B-B14F-4D97-AF65-F5344CB8AC3E}">
        <p14:creationId xmlns:p14="http://schemas.microsoft.com/office/powerpoint/2010/main" val="30113739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Analysis of DRMRA(r-SUP for 5K, 70s) </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73</a:t>
            </a:fld>
            <a:endParaRPr lang="zh-TW" altLang="en-US" dirty="0"/>
          </a:p>
        </p:txBody>
      </p:sp>
      <p:pic>
        <p:nvPicPr>
          <p:cNvPr id="6" name="圖片 5"/>
          <p:cNvPicPr>
            <a:picLocks noChangeAspect="1"/>
          </p:cNvPicPr>
          <p:nvPr/>
        </p:nvPicPr>
        <p:blipFill>
          <a:blip r:embed="rId3"/>
          <a:stretch>
            <a:fillRect/>
          </a:stretch>
        </p:blipFill>
        <p:spPr>
          <a:xfrm>
            <a:off x="4664969" y="4561094"/>
            <a:ext cx="2223119" cy="1555587"/>
          </a:xfrm>
          <a:prstGeom prst="rect">
            <a:avLst/>
          </a:prstGeom>
        </p:spPr>
      </p:pic>
      <p:pic>
        <p:nvPicPr>
          <p:cNvPr id="13" name="圖片 12"/>
          <p:cNvPicPr>
            <a:picLocks noChangeAspect="1"/>
          </p:cNvPicPr>
          <p:nvPr/>
        </p:nvPicPr>
        <p:blipFill>
          <a:blip r:embed="rId4"/>
          <a:stretch>
            <a:fillRect/>
          </a:stretch>
        </p:blipFill>
        <p:spPr>
          <a:xfrm>
            <a:off x="1526177" y="4487717"/>
            <a:ext cx="2434853" cy="1703744"/>
          </a:xfrm>
          <a:prstGeom prst="rect">
            <a:avLst/>
          </a:prstGeom>
        </p:spPr>
      </p:pic>
      <p:pic>
        <p:nvPicPr>
          <p:cNvPr id="15" name="圖片 14"/>
          <p:cNvPicPr>
            <a:picLocks noChangeAspect="1"/>
          </p:cNvPicPr>
          <p:nvPr/>
        </p:nvPicPr>
        <p:blipFill>
          <a:blip r:embed="rId5"/>
          <a:stretch>
            <a:fillRect/>
          </a:stretch>
        </p:blipFill>
        <p:spPr>
          <a:xfrm>
            <a:off x="7695881" y="1127265"/>
            <a:ext cx="2155414" cy="1508212"/>
          </a:xfrm>
          <a:prstGeom prst="rect">
            <a:avLst/>
          </a:prstGeom>
        </p:spPr>
      </p:pic>
      <p:pic>
        <p:nvPicPr>
          <p:cNvPr id="16" name="圖片 15"/>
          <p:cNvPicPr>
            <a:picLocks noChangeAspect="1"/>
          </p:cNvPicPr>
          <p:nvPr/>
        </p:nvPicPr>
        <p:blipFill>
          <a:blip r:embed="rId6"/>
          <a:stretch>
            <a:fillRect/>
          </a:stretch>
        </p:blipFill>
        <p:spPr>
          <a:xfrm>
            <a:off x="1579773" y="1143001"/>
            <a:ext cx="2351205" cy="1645213"/>
          </a:xfrm>
          <a:prstGeom prst="rect">
            <a:avLst/>
          </a:prstGeom>
        </p:spPr>
      </p:pic>
      <p:pic>
        <p:nvPicPr>
          <p:cNvPr id="17" name="圖片 16"/>
          <p:cNvPicPr>
            <a:picLocks noChangeAspect="1"/>
          </p:cNvPicPr>
          <p:nvPr/>
        </p:nvPicPr>
        <p:blipFill>
          <a:blip r:embed="rId7"/>
          <a:stretch>
            <a:fillRect/>
          </a:stretch>
        </p:blipFill>
        <p:spPr>
          <a:xfrm>
            <a:off x="4674849" y="1086263"/>
            <a:ext cx="2256163" cy="1578709"/>
          </a:xfrm>
          <a:prstGeom prst="rect">
            <a:avLst/>
          </a:prstGeom>
        </p:spPr>
      </p:pic>
      <p:pic>
        <p:nvPicPr>
          <p:cNvPr id="18" name="圖片 17"/>
          <p:cNvPicPr>
            <a:picLocks noChangeAspect="1"/>
          </p:cNvPicPr>
          <p:nvPr/>
        </p:nvPicPr>
        <p:blipFill>
          <a:blip r:embed="rId8"/>
          <a:stretch>
            <a:fillRect/>
          </a:stretch>
        </p:blipFill>
        <p:spPr>
          <a:xfrm>
            <a:off x="7674882" y="4654959"/>
            <a:ext cx="2195844" cy="1536502"/>
          </a:xfrm>
          <a:prstGeom prst="rect">
            <a:avLst/>
          </a:prstGeom>
        </p:spPr>
      </p:pic>
      <p:pic>
        <p:nvPicPr>
          <p:cNvPr id="21" name="圖片 20"/>
          <p:cNvPicPr>
            <a:picLocks noChangeAspect="1"/>
          </p:cNvPicPr>
          <p:nvPr/>
        </p:nvPicPr>
        <p:blipFill>
          <a:blip r:embed="rId9"/>
          <a:stretch>
            <a:fillRect/>
          </a:stretch>
        </p:blipFill>
        <p:spPr>
          <a:xfrm>
            <a:off x="1579772" y="2861201"/>
            <a:ext cx="2324486" cy="1626517"/>
          </a:xfrm>
          <a:prstGeom prst="rect">
            <a:avLst/>
          </a:prstGeom>
        </p:spPr>
      </p:pic>
      <p:pic>
        <p:nvPicPr>
          <p:cNvPr id="22" name="圖片 21"/>
          <p:cNvPicPr>
            <a:picLocks noChangeAspect="1"/>
          </p:cNvPicPr>
          <p:nvPr/>
        </p:nvPicPr>
        <p:blipFill>
          <a:blip r:embed="rId10"/>
          <a:stretch>
            <a:fillRect/>
          </a:stretch>
        </p:blipFill>
        <p:spPr>
          <a:xfrm>
            <a:off x="4655840" y="2855107"/>
            <a:ext cx="2292436" cy="1604090"/>
          </a:xfrm>
          <a:prstGeom prst="rect">
            <a:avLst/>
          </a:prstGeom>
        </p:spPr>
      </p:pic>
      <p:pic>
        <p:nvPicPr>
          <p:cNvPr id="23" name="圖片 22"/>
          <p:cNvPicPr>
            <a:picLocks noChangeAspect="1"/>
          </p:cNvPicPr>
          <p:nvPr/>
        </p:nvPicPr>
        <p:blipFill>
          <a:blip r:embed="rId11"/>
          <a:stretch>
            <a:fillRect/>
          </a:stretch>
        </p:blipFill>
        <p:spPr>
          <a:xfrm>
            <a:off x="7676900" y="2928435"/>
            <a:ext cx="2172631" cy="1520259"/>
          </a:xfrm>
          <a:prstGeom prst="rect">
            <a:avLst/>
          </a:prstGeom>
        </p:spPr>
      </p:pic>
      <p:pic>
        <p:nvPicPr>
          <p:cNvPr id="25" name="圖片 24"/>
          <p:cNvPicPr>
            <a:picLocks noChangeAspect="1"/>
          </p:cNvPicPr>
          <p:nvPr/>
        </p:nvPicPr>
        <p:blipFill>
          <a:blip r:embed="rId12"/>
          <a:stretch>
            <a:fillRect/>
          </a:stretch>
        </p:blipFill>
        <p:spPr>
          <a:xfrm>
            <a:off x="3947272" y="3402967"/>
            <a:ext cx="708569" cy="711747"/>
          </a:xfrm>
          <a:prstGeom prst="rect">
            <a:avLst/>
          </a:prstGeom>
        </p:spPr>
      </p:pic>
      <p:pic>
        <p:nvPicPr>
          <p:cNvPr id="26" name="圖片 25"/>
          <p:cNvPicPr>
            <a:picLocks noChangeAspect="1"/>
          </p:cNvPicPr>
          <p:nvPr/>
        </p:nvPicPr>
        <p:blipFill>
          <a:blip r:embed="rId13"/>
          <a:stretch>
            <a:fillRect/>
          </a:stretch>
        </p:blipFill>
        <p:spPr>
          <a:xfrm>
            <a:off x="3940930" y="1700809"/>
            <a:ext cx="714910" cy="711747"/>
          </a:xfrm>
          <a:prstGeom prst="rect">
            <a:avLst/>
          </a:prstGeom>
        </p:spPr>
      </p:pic>
      <p:pic>
        <p:nvPicPr>
          <p:cNvPr id="27" name="圖片 26"/>
          <p:cNvPicPr>
            <a:picLocks noChangeAspect="1"/>
          </p:cNvPicPr>
          <p:nvPr/>
        </p:nvPicPr>
        <p:blipFill>
          <a:blip r:embed="rId14"/>
          <a:stretch>
            <a:fillRect/>
          </a:stretch>
        </p:blipFill>
        <p:spPr>
          <a:xfrm>
            <a:off x="3930529" y="5006483"/>
            <a:ext cx="711623" cy="705326"/>
          </a:xfrm>
          <a:prstGeom prst="rect">
            <a:avLst/>
          </a:prstGeom>
        </p:spPr>
      </p:pic>
      <p:pic>
        <p:nvPicPr>
          <p:cNvPr id="28" name="圖片 27"/>
          <p:cNvPicPr>
            <a:picLocks noChangeAspect="1"/>
          </p:cNvPicPr>
          <p:nvPr/>
        </p:nvPicPr>
        <p:blipFill>
          <a:blip r:embed="rId15"/>
          <a:stretch>
            <a:fillRect/>
          </a:stretch>
        </p:blipFill>
        <p:spPr>
          <a:xfrm>
            <a:off x="6919268" y="1628800"/>
            <a:ext cx="759783" cy="753118"/>
          </a:xfrm>
          <a:prstGeom prst="rect">
            <a:avLst/>
          </a:prstGeom>
        </p:spPr>
      </p:pic>
      <p:pic>
        <p:nvPicPr>
          <p:cNvPr id="29" name="圖片 28"/>
          <p:cNvPicPr>
            <a:picLocks noChangeAspect="1"/>
          </p:cNvPicPr>
          <p:nvPr/>
        </p:nvPicPr>
        <p:blipFill>
          <a:blip r:embed="rId16"/>
          <a:stretch>
            <a:fillRect/>
          </a:stretch>
        </p:blipFill>
        <p:spPr>
          <a:xfrm>
            <a:off x="6894795" y="3357224"/>
            <a:ext cx="766372" cy="763011"/>
          </a:xfrm>
          <a:prstGeom prst="rect">
            <a:avLst/>
          </a:prstGeom>
        </p:spPr>
      </p:pic>
      <p:pic>
        <p:nvPicPr>
          <p:cNvPr id="30" name="圖片 29"/>
          <p:cNvPicPr>
            <a:picLocks noChangeAspect="1"/>
          </p:cNvPicPr>
          <p:nvPr/>
        </p:nvPicPr>
        <p:blipFill>
          <a:blip r:embed="rId17"/>
          <a:stretch>
            <a:fillRect/>
          </a:stretch>
        </p:blipFill>
        <p:spPr>
          <a:xfrm>
            <a:off x="6913804" y="4927869"/>
            <a:ext cx="766372" cy="762981"/>
          </a:xfrm>
          <a:prstGeom prst="rect">
            <a:avLst/>
          </a:prstGeom>
        </p:spPr>
      </p:pic>
      <p:pic>
        <p:nvPicPr>
          <p:cNvPr id="31" name="圖片 30"/>
          <p:cNvPicPr>
            <a:picLocks noChangeAspect="1"/>
          </p:cNvPicPr>
          <p:nvPr/>
        </p:nvPicPr>
        <p:blipFill>
          <a:blip r:embed="rId18"/>
          <a:stretch>
            <a:fillRect/>
          </a:stretch>
        </p:blipFill>
        <p:spPr>
          <a:xfrm>
            <a:off x="9868127" y="1570441"/>
            <a:ext cx="759743" cy="759743"/>
          </a:xfrm>
          <a:prstGeom prst="rect">
            <a:avLst/>
          </a:prstGeom>
        </p:spPr>
      </p:pic>
      <p:pic>
        <p:nvPicPr>
          <p:cNvPr id="32" name="圖片 31"/>
          <p:cNvPicPr>
            <a:picLocks noChangeAspect="1"/>
          </p:cNvPicPr>
          <p:nvPr/>
        </p:nvPicPr>
        <p:blipFill>
          <a:blip r:embed="rId19"/>
          <a:stretch>
            <a:fillRect/>
          </a:stretch>
        </p:blipFill>
        <p:spPr>
          <a:xfrm>
            <a:off x="9865263" y="3309889"/>
            <a:ext cx="757349" cy="757349"/>
          </a:xfrm>
          <a:prstGeom prst="rect">
            <a:avLst/>
          </a:prstGeom>
        </p:spPr>
      </p:pic>
      <p:pic>
        <p:nvPicPr>
          <p:cNvPr id="33" name="圖片 32"/>
          <p:cNvPicPr>
            <a:picLocks noChangeAspect="1"/>
          </p:cNvPicPr>
          <p:nvPr/>
        </p:nvPicPr>
        <p:blipFill>
          <a:blip r:embed="rId20"/>
          <a:stretch>
            <a:fillRect/>
          </a:stretch>
        </p:blipFill>
        <p:spPr>
          <a:xfrm>
            <a:off x="9861897" y="4949201"/>
            <a:ext cx="760715" cy="757349"/>
          </a:xfrm>
          <a:prstGeom prst="rect">
            <a:avLst/>
          </a:prstGeom>
        </p:spPr>
      </p:pic>
    </p:spTree>
    <p:extLst>
      <p:ext uri="{BB962C8B-B14F-4D97-AF65-F5344CB8AC3E}">
        <p14:creationId xmlns:p14="http://schemas.microsoft.com/office/powerpoint/2010/main" val="23312675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Analysis of DRMRA(r-SUP for 5K, 70s) </a:t>
            </a:r>
            <a:endParaRPr lang="zh-TW" altLang="en-US" dirty="0"/>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74</a:t>
            </a:fld>
            <a:endParaRPr lang="zh-TW" altLang="en-US" dirty="0"/>
          </a:p>
        </p:txBody>
      </p:sp>
      <p:pic>
        <p:nvPicPr>
          <p:cNvPr id="6" name="圖片 5"/>
          <p:cNvPicPr>
            <a:picLocks noChangeAspect="1"/>
          </p:cNvPicPr>
          <p:nvPr/>
        </p:nvPicPr>
        <p:blipFill>
          <a:blip r:embed="rId2"/>
          <a:stretch>
            <a:fillRect/>
          </a:stretch>
        </p:blipFill>
        <p:spPr>
          <a:xfrm>
            <a:off x="2136776" y="2856831"/>
            <a:ext cx="2141103" cy="1498198"/>
          </a:xfrm>
          <a:prstGeom prst="rect">
            <a:avLst/>
          </a:prstGeom>
        </p:spPr>
      </p:pic>
      <p:pic>
        <p:nvPicPr>
          <p:cNvPr id="8" name="內容版面配置區 9"/>
          <p:cNvPicPr>
            <a:picLocks noChangeAspect="1"/>
          </p:cNvPicPr>
          <p:nvPr/>
        </p:nvPicPr>
        <p:blipFill>
          <a:blip r:embed="rId3"/>
          <a:stretch>
            <a:fillRect/>
          </a:stretch>
        </p:blipFill>
        <p:spPr bwMode="auto">
          <a:xfrm>
            <a:off x="1976872" y="4530503"/>
            <a:ext cx="2301006" cy="1610087"/>
          </a:xfrm>
          <a:prstGeom prst="rect">
            <a:avLst/>
          </a:prstGeom>
          <a:noFill/>
          <a:ln w="9525">
            <a:noFill/>
            <a:miter lim="800000"/>
            <a:headEnd/>
            <a:tailEnd/>
          </a:ln>
        </p:spPr>
      </p:pic>
      <p:pic>
        <p:nvPicPr>
          <p:cNvPr id="9" name="圖片 8"/>
          <p:cNvPicPr>
            <a:picLocks noChangeAspect="1"/>
          </p:cNvPicPr>
          <p:nvPr/>
        </p:nvPicPr>
        <p:blipFill>
          <a:blip r:embed="rId4"/>
          <a:stretch>
            <a:fillRect/>
          </a:stretch>
        </p:blipFill>
        <p:spPr>
          <a:xfrm>
            <a:off x="2136776" y="1219200"/>
            <a:ext cx="2149521" cy="1504088"/>
          </a:xfrm>
          <a:prstGeom prst="rect">
            <a:avLst/>
          </a:prstGeom>
        </p:spPr>
      </p:pic>
      <p:pic>
        <p:nvPicPr>
          <p:cNvPr id="10" name="圖片 9"/>
          <p:cNvPicPr>
            <a:picLocks noChangeAspect="1"/>
          </p:cNvPicPr>
          <p:nvPr/>
        </p:nvPicPr>
        <p:blipFill>
          <a:blip r:embed="rId5"/>
          <a:stretch>
            <a:fillRect/>
          </a:stretch>
        </p:blipFill>
        <p:spPr>
          <a:xfrm>
            <a:off x="4484253" y="1484784"/>
            <a:ext cx="819659" cy="823302"/>
          </a:xfrm>
          <a:prstGeom prst="rect">
            <a:avLst/>
          </a:prstGeom>
        </p:spPr>
      </p:pic>
      <p:pic>
        <p:nvPicPr>
          <p:cNvPr id="11" name="圖片 10"/>
          <p:cNvPicPr>
            <a:picLocks noChangeAspect="1"/>
          </p:cNvPicPr>
          <p:nvPr/>
        </p:nvPicPr>
        <p:blipFill>
          <a:blip r:embed="rId6"/>
          <a:stretch>
            <a:fillRect/>
          </a:stretch>
        </p:blipFill>
        <p:spPr>
          <a:xfrm>
            <a:off x="4484255" y="3114181"/>
            <a:ext cx="819658" cy="805278"/>
          </a:xfrm>
          <a:prstGeom prst="rect">
            <a:avLst/>
          </a:prstGeom>
        </p:spPr>
      </p:pic>
      <p:pic>
        <p:nvPicPr>
          <p:cNvPr id="12" name="圖片 11"/>
          <p:cNvPicPr>
            <a:picLocks noChangeAspect="1"/>
          </p:cNvPicPr>
          <p:nvPr/>
        </p:nvPicPr>
        <p:blipFill>
          <a:blip r:embed="rId7"/>
          <a:stretch>
            <a:fillRect/>
          </a:stretch>
        </p:blipFill>
        <p:spPr>
          <a:xfrm>
            <a:off x="4490791" y="4794353"/>
            <a:ext cx="784336" cy="794887"/>
          </a:xfrm>
          <a:prstGeom prst="rect">
            <a:avLst/>
          </a:prstGeom>
        </p:spPr>
      </p:pic>
    </p:spTree>
    <p:extLst>
      <p:ext uri="{BB962C8B-B14F-4D97-AF65-F5344CB8AC3E}">
        <p14:creationId xmlns:p14="http://schemas.microsoft.com/office/powerpoint/2010/main" val="12004330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Analysis of </a:t>
            </a:r>
            <a:r>
              <a:rPr lang="en-US" altLang="zh-TW" dirty="0" smtClean="0"/>
              <a:t>ISAC (5K</a:t>
            </a:r>
            <a:r>
              <a:rPr lang="en-US" altLang="zh-TW" dirty="0"/>
              <a:t>, 70s) </a:t>
            </a:r>
            <a:endParaRPr lang="zh-TW" altLang="en-US" dirty="0"/>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75</a:t>
            </a:fld>
            <a:endParaRPr lang="zh-TW" altLang="en-US" dirty="0"/>
          </a:p>
        </p:txBody>
      </p:sp>
      <p:pic>
        <p:nvPicPr>
          <p:cNvPr id="5" name="圖片 4"/>
          <p:cNvPicPr>
            <a:picLocks noChangeAspect="1"/>
          </p:cNvPicPr>
          <p:nvPr/>
        </p:nvPicPr>
        <p:blipFill>
          <a:blip r:embed="rId2"/>
          <a:stretch>
            <a:fillRect/>
          </a:stretch>
        </p:blipFill>
        <p:spPr>
          <a:xfrm>
            <a:off x="1055440" y="1484784"/>
            <a:ext cx="3230981" cy="2137792"/>
          </a:xfrm>
          <a:prstGeom prst="rect">
            <a:avLst/>
          </a:prstGeom>
        </p:spPr>
      </p:pic>
      <p:pic>
        <p:nvPicPr>
          <p:cNvPr id="6" name="圖片 5"/>
          <p:cNvPicPr>
            <a:picLocks noChangeAspect="1"/>
          </p:cNvPicPr>
          <p:nvPr/>
        </p:nvPicPr>
        <p:blipFill>
          <a:blip r:embed="rId3"/>
          <a:stretch>
            <a:fillRect/>
          </a:stretch>
        </p:blipFill>
        <p:spPr>
          <a:xfrm>
            <a:off x="4286421" y="1921110"/>
            <a:ext cx="1265139" cy="1265139"/>
          </a:xfrm>
          <a:prstGeom prst="rect">
            <a:avLst/>
          </a:prstGeom>
        </p:spPr>
      </p:pic>
      <p:pic>
        <p:nvPicPr>
          <p:cNvPr id="8" name="圖片 7"/>
          <p:cNvPicPr>
            <a:picLocks noChangeAspect="1"/>
          </p:cNvPicPr>
          <p:nvPr/>
        </p:nvPicPr>
        <p:blipFill>
          <a:blip r:embed="rId4"/>
          <a:stretch>
            <a:fillRect/>
          </a:stretch>
        </p:blipFill>
        <p:spPr>
          <a:xfrm>
            <a:off x="875467" y="3671245"/>
            <a:ext cx="3276317" cy="2250838"/>
          </a:xfrm>
          <a:prstGeom prst="rect">
            <a:avLst/>
          </a:prstGeom>
        </p:spPr>
      </p:pic>
      <p:pic>
        <p:nvPicPr>
          <p:cNvPr id="9" name="圖片 8"/>
          <p:cNvPicPr>
            <a:picLocks noChangeAspect="1"/>
          </p:cNvPicPr>
          <p:nvPr/>
        </p:nvPicPr>
        <p:blipFill>
          <a:blip r:embed="rId5"/>
          <a:stretch>
            <a:fillRect/>
          </a:stretch>
        </p:blipFill>
        <p:spPr>
          <a:xfrm>
            <a:off x="6096000" y="1386823"/>
            <a:ext cx="3192723" cy="2235753"/>
          </a:xfrm>
          <a:prstGeom prst="rect">
            <a:avLst/>
          </a:prstGeom>
        </p:spPr>
      </p:pic>
      <p:pic>
        <p:nvPicPr>
          <p:cNvPr id="10" name="圖片 9"/>
          <p:cNvPicPr>
            <a:picLocks noChangeAspect="1"/>
          </p:cNvPicPr>
          <p:nvPr/>
        </p:nvPicPr>
        <p:blipFill>
          <a:blip r:embed="rId6"/>
          <a:stretch>
            <a:fillRect/>
          </a:stretch>
        </p:blipFill>
        <p:spPr>
          <a:xfrm>
            <a:off x="9708654" y="1903666"/>
            <a:ext cx="1329306" cy="1300026"/>
          </a:xfrm>
          <a:prstGeom prst="rect">
            <a:avLst/>
          </a:prstGeom>
        </p:spPr>
      </p:pic>
      <p:pic>
        <p:nvPicPr>
          <p:cNvPr id="11" name="圖片 10"/>
          <p:cNvPicPr>
            <a:picLocks noChangeAspect="1"/>
          </p:cNvPicPr>
          <p:nvPr/>
        </p:nvPicPr>
        <p:blipFill>
          <a:blip r:embed="rId7"/>
          <a:stretch>
            <a:fillRect/>
          </a:stretch>
        </p:blipFill>
        <p:spPr>
          <a:xfrm>
            <a:off x="4249791" y="4058902"/>
            <a:ext cx="1301633" cy="1301633"/>
          </a:xfrm>
          <a:prstGeom prst="rect">
            <a:avLst/>
          </a:prstGeom>
        </p:spPr>
      </p:pic>
    </p:spTree>
    <p:extLst>
      <p:ext uri="{BB962C8B-B14F-4D97-AF65-F5344CB8AC3E}">
        <p14:creationId xmlns:p14="http://schemas.microsoft.com/office/powerpoint/2010/main" val="28743680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Tuning parameters for DRMRA</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Processing</a:t>
            </a:r>
          </a:p>
          <a:p>
            <a:pPr lvl="1"/>
            <a:r>
              <a:rPr lang="en-US" altLang="zh-TW" dirty="0">
                <a:latin typeface="Times New Roman" panose="02020603050405020304" pitchFamily="18" charset="0"/>
                <a:cs typeface="Times New Roman" panose="02020603050405020304" pitchFamily="18" charset="0"/>
              </a:rPr>
              <a:t>Phase </a:t>
            </a:r>
            <a:r>
              <a:rPr lang="en-US" altLang="zh-TW" dirty="0" smtClean="0">
                <a:latin typeface="Times New Roman" panose="02020603050405020304" pitchFamily="18" charset="0"/>
                <a:cs typeface="Times New Roman" panose="02020603050405020304" pitchFamily="18" charset="0"/>
              </a:rPr>
              <a:t>flipping during processing</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Full CTF </a:t>
            </a:r>
            <a:r>
              <a:rPr lang="en-US" altLang="zh-TW" dirty="0" smtClean="0">
                <a:latin typeface="Times New Roman" panose="02020603050405020304" pitchFamily="18" charset="0"/>
                <a:cs typeface="Times New Roman" panose="02020603050405020304" pitchFamily="18" charset="0"/>
              </a:rPr>
              <a:t>correction after the DRMRA</a:t>
            </a:r>
            <a:endParaRPr lang="en-US" altLang="zh-TW" dirty="0">
              <a:latin typeface="Times New Roman" panose="02020603050405020304" pitchFamily="18" charset="0"/>
              <a:cs typeface="Times New Roman" panose="02020603050405020304" pitchFamily="18" charset="0"/>
            </a:endParaRPr>
          </a:p>
          <a:p>
            <a:pPr lvl="1"/>
            <a:r>
              <a:rPr lang="en-US" altLang="zh-TW" dirty="0">
                <a:latin typeface="Times New Roman" panose="02020603050405020304" pitchFamily="18" charset="0"/>
                <a:cs typeface="Times New Roman" panose="02020603050405020304" pitchFamily="18" charset="0"/>
              </a:rPr>
              <a:t>Create a mask before 2SDR</a:t>
            </a:r>
          </a:p>
          <a:p>
            <a:r>
              <a:rPr lang="en-US" altLang="zh-TW" dirty="0" smtClean="0">
                <a:latin typeface="Times New Roman" panose="02020603050405020304" pitchFamily="18" charset="0"/>
                <a:cs typeface="Times New Roman" panose="02020603050405020304" pitchFamily="18" charset="0"/>
              </a:rPr>
              <a:t>Tuning parameters</a:t>
            </a:r>
          </a:p>
          <a:p>
            <a:pPr lvl="1"/>
            <a:r>
              <a:rPr lang="en-US" altLang="zh-TW" dirty="0" smtClean="0">
                <a:latin typeface="Times New Roman" panose="02020603050405020304" pitchFamily="18" charset="0"/>
                <a:cs typeface="Times New Roman" panose="02020603050405020304" pitchFamily="18" charset="0"/>
              </a:rPr>
              <a:t>Particles per partitions (~5000)</a:t>
            </a:r>
          </a:p>
          <a:p>
            <a:pPr lvl="1"/>
            <a:r>
              <a:rPr lang="en-US" altLang="zh-TW" dirty="0" smtClean="0">
                <a:latin typeface="Times New Roman" panose="02020603050405020304" pitchFamily="18" charset="0"/>
                <a:cs typeface="Times New Roman" panose="02020603050405020304" pitchFamily="18" charset="0"/>
              </a:rPr>
              <a:t>Number of reference classes during alignment (~30~100)</a:t>
            </a:r>
          </a:p>
          <a:p>
            <a:pPr lvl="1"/>
            <a:r>
              <a:rPr lang="en-US" altLang="zh-TW" dirty="0" smtClean="0">
                <a:latin typeface="Times New Roman" panose="02020603050405020304" pitchFamily="18" charset="0"/>
                <a:cs typeface="Times New Roman" panose="02020603050405020304" pitchFamily="18" charset="0"/>
              </a:rPr>
              <a:t>The threshold to remove large class for reference (~1000)</a:t>
            </a:r>
          </a:p>
          <a:p>
            <a:pPr lvl="1"/>
            <a:r>
              <a:rPr lang="en-US" altLang="zh-TW" dirty="0" smtClean="0">
                <a:latin typeface="Times New Roman" panose="02020603050405020304" pitchFamily="18" charset="0"/>
                <a:cs typeface="Times New Roman" panose="02020603050405020304" pitchFamily="18" charset="0"/>
              </a:rPr>
              <a:t>The threshold to contain small class for reference (~10)</a:t>
            </a:r>
          </a:p>
          <a:p>
            <a:pPr lvl="1"/>
            <a:r>
              <a:rPr lang="en-US" altLang="zh-TW" dirty="0" smtClean="0">
                <a:latin typeface="Times New Roman" panose="02020603050405020304" pitchFamily="18" charset="0"/>
                <a:cs typeface="Times New Roman" panose="02020603050405020304" pitchFamily="18" charset="0"/>
              </a:rPr>
              <a:t>Dimension of 2SDR (~</a:t>
            </a:r>
            <a:r>
              <a:rPr lang="en-US" altLang="zh-TW" dirty="0" smtClean="0">
                <a:latin typeface="Times New Roman" panose="02020603050405020304" pitchFamily="18" charset="0"/>
                <a:cs typeface="Times New Roman" panose="02020603050405020304" pitchFamily="18" charset="0"/>
              </a:rPr>
              <a:t>20-100)</a:t>
            </a:r>
            <a:endParaRPr lang="en-US" altLang="zh-TW" baseline="30000" dirty="0" smtClean="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76</a:t>
            </a:fld>
            <a:endParaRPr lang="zh-TW" altLang="en-US" dirty="0"/>
          </a:p>
        </p:txBody>
      </p:sp>
    </p:spTree>
    <p:extLst>
      <p:ext uri="{BB962C8B-B14F-4D97-AF65-F5344CB8AC3E}">
        <p14:creationId xmlns:p14="http://schemas.microsoft.com/office/powerpoint/2010/main" val="8795877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77</a:t>
            </a:fld>
            <a:endParaRPr lang="zh-TW" altLang="en-US" dirty="0"/>
          </a:p>
        </p:txBody>
      </p:sp>
      <p:pic>
        <p:nvPicPr>
          <p:cNvPr id="10" name="圖片 9"/>
          <p:cNvPicPr>
            <a:picLocks noChangeAspect="1"/>
          </p:cNvPicPr>
          <p:nvPr/>
        </p:nvPicPr>
        <p:blipFill>
          <a:blip r:embed="rId2"/>
          <a:stretch>
            <a:fillRect/>
          </a:stretch>
        </p:blipFill>
        <p:spPr>
          <a:xfrm>
            <a:off x="1104597" y="152400"/>
            <a:ext cx="2517127" cy="2503809"/>
          </a:xfrm>
          <a:prstGeom prst="rect">
            <a:avLst/>
          </a:prstGeom>
        </p:spPr>
      </p:pic>
      <p:pic>
        <p:nvPicPr>
          <p:cNvPr id="11" name="圖片 10"/>
          <p:cNvPicPr>
            <a:picLocks noChangeAspect="1"/>
          </p:cNvPicPr>
          <p:nvPr/>
        </p:nvPicPr>
        <p:blipFill>
          <a:blip r:embed="rId3"/>
          <a:stretch>
            <a:fillRect/>
          </a:stretch>
        </p:blipFill>
        <p:spPr>
          <a:xfrm>
            <a:off x="8040216" y="35074"/>
            <a:ext cx="2771593" cy="2621135"/>
          </a:xfrm>
          <a:prstGeom prst="rect">
            <a:avLst/>
          </a:prstGeom>
        </p:spPr>
      </p:pic>
      <p:pic>
        <p:nvPicPr>
          <p:cNvPr id="13" name="圖片 12"/>
          <p:cNvPicPr>
            <a:picLocks noChangeAspect="1"/>
          </p:cNvPicPr>
          <p:nvPr/>
        </p:nvPicPr>
        <p:blipFill>
          <a:blip r:embed="rId4"/>
          <a:stretch>
            <a:fillRect/>
          </a:stretch>
        </p:blipFill>
        <p:spPr>
          <a:xfrm>
            <a:off x="4532587" y="54123"/>
            <a:ext cx="2743140" cy="2583035"/>
          </a:xfrm>
          <a:prstGeom prst="rect">
            <a:avLst/>
          </a:prstGeom>
        </p:spPr>
      </p:pic>
      <p:pic>
        <p:nvPicPr>
          <p:cNvPr id="8" name="圖片 7"/>
          <p:cNvPicPr>
            <a:picLocks noChangeAspect="1"/>
          </p:cNvPicPr>
          <p:nvPr/>
        </p:nvPicPr>
        <p:blipFill>
          <a:blip r:embed="rId5"/>
          <a:stretch>
            <a:fillRect/>
          </a:stretch>
        </p:blipFill>
        <p:spPr>
          <a:xfrm>
            <a:off x="4557739" y="3090436"/>
            <a:ext cx="2717988" cy="2654159"/>
          </a:xfrm>
          <a:prstGeom prst="rect">
            <a:avLst/>
          </a:prstGeom>
        </p:spPr>
      </p:pic>
      <p:pic>
        <p:nvPicPr>
          <p:cNvPr id="9" name="圖片 8"/>
          <p:cNvPicPr>
            <a:picLocks noChangeAspect="1"/>
          </p:cNvPicPr>
          <p:nvPr/>
        </p:nvPicPr>
        <p:blipFill>
          <a:blip r:embed="rId6"/>
          <a:stretch>
            <a:fillRect/>
          </a:stretch>
        </p:blipFill>
        <p:spPr>
          <a:xfrm>
            <a:off x="8056512" y="2999799"/>
            <a:ext cx="2665064" cy="2755544"/>
          </a:xfrm>
          <a:prstGeom prst="rect">
            <a:avLst/>
          </a:prstGeom>
        </p:spPr>
      </p:pic>
    </p:spTree>
    <p:extLst>
      <p:ext uri="{BB962C8B-B14F-4D97-AF65-F5344CB8AC3E}">
        <p14:creationId xmlns:p14="http://schemas.microsoft.com/office/powerpoint/2010/main" val="39804449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
          </p:nvPr>
        </p:nvSpPr>
        <p:spPr/>
        <p:txBody>
          <a:bodyPr/>
          <a:lstStyle/>
          <a:p>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78</a:t>
            </a:fld>
            <a:endParaRPr lang="zh-TW" altLang="en-US" dirty="0"/>
          </a:p>
        </p:txBody>
      </p:sp>
      <p:pic>
        <p:nvPicPr>
          <p:cNvPr id="8" name="圖片 7"/>
          <p:cNvPicPr>
            <a:picLocks noChangeAspect="1"/>
          </p:cNvPicPr>
          <p:nvPr/>
        </p:nvPicPr>
        <p:blipFill>
          <a:blip r:embed="rId2"/>
          <a:stretch>
            <a:fillRect/>
          </a:stretch>
        </p:blipFill>
        <p:spPr>
          <a:xfrm>
            <a:off x="713786" y="166938"/>
            <a:ext cx="2744847" cy="2879008"/>
          </a:xfrm>
          <a:prstGeom prst="rect">
            <a:avLst/>
          </a:prstGeom>
        </p:spPr>
      </p:pic>
      <p:pic>
        <p:nvPicPr>
          <p:cNvPr id="18" name="圖片 17"/>
          <p:cNvPicPr>
            <a:picLocks noChangeAspect="1"/>
          </p:cNvPicPr>
          <p:nvPr/>
        </p:nvPicPr>
        <p:blipFill>
          <a:blip r:embed="rId3"/>
          <a:stretch>
            <a:fillRect/>
          </a:stretch>
        </p:blipFill>
        <p:spPr>
          <a:xfrm>
            <a:off x="4552392" y="70026"/>
            <a:ext cx="2839863" cy="3010482"/>
          </a:xfrm>
          <a:prstGeom prst="rect">
            <a:avLst/>
          </a:prstGeom>
        </p:spPr>
      </p:pic>
      <p:pic>
        <p:nvPicPr>
          <p:cNvPr id="19" name="圖片 18"/>
          <p:cNvPicPr>
            <a:picLocks noChangeAspect="1"/>
          </p:cNvPicPr>
          <p:nvPr/>
        </p:nvPicPr>
        <p:blipFill>
          <a:blip r:embed="rId4"/>
          <a:stretch>
            <a:fillRect/>
          </a:stretch>
        </p:blipFill>
        <p:spPr>
          <a:xfrm>
            <a:off x="7928619" y="0"/>
            <a:ext cx="2703886" cy="2854764"/>
          </a:xfrm>
          <a:prstGeom prst="rect">
            <a:avLst/>
          </a:prstGeom>
        </p:spPr>
      </p:pic>
      <p:pic>
        <p:nvPicPr>
          <p:cNvPr id="5" name="圖片 4"/>
          <p:cNvPicPr>
            <a:picLocks noChangeAspect="1"/>
          </p:cNvPicPr>
          <p:nvPr/>
        </p:nvPicPr>
        <p:blipFill>
          <a:blip r:embed="rId5"/>
          <a:stretch>
            <a:fillRect/>
          </a:stretch>
        </p:blipFill>
        <p:spPr>
          <a:xfrm rot="21447290">
            <a:off x="8112224" y="3327298"/>
            <a:ext cx="2756147" cy="2885233"/>
          </a:xfrm>
          <a:prstGeom prst="rect">
            <a:avLst/>
          </a:prstGeom>
        </p:spPr>
      </p:pic>
      <p:pic>
        <p:nvPicPr>
          <p:cNvPr id="6" name="圖片 5"/>
          <p:cNvPicPr>
            <a:picLocks noChangeAspect="1"/>
          </p:cNvPicPr>
          <p:nvPr/>
        </p:nvPicPr>
        <p:blipFill>
          <a:blip r:embed="rId6"/>
          <a:stretch>
            <a:fillRect/>
          </a:stretch>
        </p:blipFill>
        <p:spPr>
          <a:xfrm>
            <a:off x="4943872" y="3345996"/>
            <a:ext cx="2757914" cy="2957140"/>
          </a:xfrm>
          <a:prstGeom prst="rect">
            <a:avLst/>
          </a:prstGeom>
        </p:spPr>
      </p:pic>
    </p:spTree>
    <p:extLst>
      <p:ext uri="{BB962C8B-B14F-4D97-AF65-F5344CB8AC3E}">
        <p14:creationId xmlns:p14="http://schemas.microsoft.com/office/powerpoint/2010/main" val="1840746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
          </p:nvPr>
        </p:nvSpPr>
        <p:spPr/>
        <p:txBody>
          <a:bodyPr/>
          <a:lstStyle/>
          <a:p>
            <a:r>
              <a:rPr lang="en-US" altLang="zh-TW" dirty="0" smtClean="0">
                <a:latin typeface="Times New Roman" panose="02020603050405020304" pitchFamily="18" charset="0"/>
                <a:cs typeface="Times New Roman" panose="02020603050405020304" pitchFamily="18" charset="0"/>
              </a:rPr>
              <a:t>Picking</a:t>
            </a:r>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An Unified Framework for </a:t>
            </a:r>
            <a:r>
              <a:rPr lang="en-US" altLang="zh-TW" dirty="0" err="1" smtClean="0">
                <a:latin typeface="Times New Roman" panose="02020603050405020304" pitchFamily="18" charset="0"/>
                <a:cs typeface="Times New Roman" panose="02020603050405020304" pitchFamily="18" charset="0"/>
              </a:rPr>
              <a:t>Cryo</a:t>
            </a:r>
            <a:r>
              <a:rPr lang="en-US" altLang="zh-TW" dirty="0" smtClean="0">
                <a:latin typeface="Times New Roman" panose="02020603050405020304" pitchFamily="18" charset="0"/>
                <a:cs typeface="Times New Roman" panose="02020603050405020304" pitchFamily="18" charset="0"/>
              </a:rPr>
              <a:t>-EM (2/3)</a:t>
            </a:r>
            <a:endParaRPr lang="zh-TW" altLang="en-US" dirty="0"/>
          </a:p>
        </p:txBody>
      </p:sp>
      <p:grpSp>
        <p:nvGrpSpPr>
          <p:cNvPr id="8" name="群組 7"/>
          <p:cNvGrpSpPr/>
          <p:nvPr/>
        </p:nvGrpSpPr>
        <p:grpSpPr>
          <a:xfrm>
            <a:off x="8842406" y="234055"/>
            <a:ext cx="2750982" cy="6235783"/>
            <a:chOff x="8832304" y="152400"/>
            <a:chExt cx="2750982" cy="6235783"/>
          </a:xfrm>
        </p:grpSpPr>
        <p:pic>
          <p:nvPicPr>
            <p:cNvPr id="6" name="圖片 5"/>
            <p:cNvPicPr>
              <a:picLocks noChangeAspect="1"/>
            </p:cNvPicPr>
            <p:nvPr/>
          </p:nvPicPr>
          <p:blipFill>
            <a:blip r:embed="rId3"/>
            <a:stretch>
              <a:fillRect/>
            </a:stretch>
          </p:blipFill>
          <p:spPr>
            <a:xfrm>
              <a:off x="8836922" y="152400"/>
              <a:ext cx="2745478" cy="3999878"/>
            </a:xfrm>
            <a:prstGeom prst="rect">
              <a:avLst/>
            </a:prstGeom>
          </p:spPr>
        </p:pic>
        <p:pic>
          <p:nvPicPr>
            <p:cNvPr id="7" name="圖片 6"/>
            <p:cNvPicPr>
              <a:picLocks noChangeAspect="1"/>
            </p:cNvPicPr>
            <p:nvPr/>
          </p:nvPicPr>
          <p:blipFill>
            <a:blip r:embed="rId4"/>
            <a:stretch>
              <a:fillRect/>
            </a:stretch>
          </p:blipFill>
          <p:spPr>
            <a:xfrm>
              <a:off x="8832304" y="4152278"/>
              <a:ext cx="2750982" cy="2235905"/>
            </a:xfrm>
            <a:prstGeom prst="rect">
              <a:avLst/>
            </a:prstGeom>
          </p:spPr>
        </p:pic>
      </p:grpSp>
      <p:pic>
        <p:nvPicPr>
          <p:cNvPr id="4" name="圖片 3"/>
          <p:cNvPicPr>
            <a:picLocks noChangeAspect="1"/>
          </p:cNvPicPr>
          <p:nvPr/>
        </p:nvPicPr>
        <p:blipFill>
          <a:blip r:embed="rId5"/>
          <a:stretch>
            <a:fillRect/>
          </a:stretch>
        </p:blipFill>
        <p:spPr>
          <a:xfrm>
            <a:off x="2897641" y="1916832"/>
            <a:ext cx="3584340" cy="2712045"/>
          </a:xfrm>
          <a:prstGeom prst="rect">
            <a:avLst/>
          </a:prstGeom>
        </p:spPr>
      </p:pic>
    </p:spTree>
    <p:extLst>
      <p:ext uri="{BB962C8B-B14F-4D97-AF65-F5344CB8AC3E}">
        <p14:creationId xmlns:p14="http://schemas.microsoft.com/office/powerpoint/2010/main" val="24106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An Unified Framework for </a:t>
            </a:r>
            <a:r>
              <a:rPr lang="en-US" altLang="zh-TW" dirty="0" err="1" smtClean="0">
                <a:latin typeface="Times New Roman" panose="02020603050405020304" pitchFamily="18" charset="0"/>
                <a:cs typeface="Times New Roman" panose="02020603050405020304" pitchFamily="18" charset="0"/>
              </a:rPr>
              <a:t>Cryo</a:t>
            </a:r>
            <a:r>
              <a:rPr lang="en-US" altLang="zh-TW" dirty="0" smtClean="0">
                <a:latin typeface="Times New Roman" panose="02020603050405020304" pitchFamily="18" charset="0"/>
                <a:cs typeface="Times New Roman" panose="02020603050405020304" pitchFamily="18" charset="0"/>
              </a:rPr>
              <a:t>-EM (3/3)</a:t>
            </a:r>
            <a:endParaRPr lang="zh-TW" altLang="en-US" dirty="0"/>
          </a:p>
        </p:txBody>
      </p:sp>
      <p:sp>
        <p:nvSpPr>
          <p:cNvPr id="3" name="內容版面配置區 2"/>
          <p:cNvSpPr>
            <a:spLocks noGrp="1"/>
          </p:cNvSpPr>
          <p:nvPr>
            <p:ph sz="quarter"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9</a:t>
            </a:fld>
            <a:endParaRPr lang="zh-TW" altLang="en-US" dirty="0"/>
          </a:p>
        </p:txBody>
      </p:sp>
      <p:pic>
        <p:nvPicPr>
          <p:cNvPr id="1026" name="Picture 2" descr="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0" y="3030418"/>
            <a:ext cx="5272077" cy="307537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3"/>
          <a:stretch>
            <a:fillRect/>
          </a:stretch>
        </p:blipFill>
        <p:spPr>
          <a:xfrm>
            <a:off x="2731689" y="1369003"/>
            <a:ext cx="1450130" cy="1267479"/>
          </a:xfrm>
          <a:prstGeom prst="rect">
            <a:avLst/>
          </a:prstGeom>
        </p:spPr>
      </p:pic>
      <p:sp>
        <p:nvSpPr>
          <p:cNvPr id="7" name="向右箭號 6"/>
          <p:cNvSpPr/>
          <p:nvPr/>
        </p:nvSpPr>
        <p:spPr>
          <a:xfrm>
            <a:off x="5087888" y="1902755"/>
            <a:ext cx="1484331" cy="3909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Picture 2" descr="Image not avail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1176360"/>
            <a:ext cx="1751740" cy="17517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cdn.rcsb.org/images/rutgers/a1/5a1a/5a1a.pdb1-5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76320" y="1221066"/>
            <a:ext cx="172819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6"/>
          <a:stretch>
            <a:fillRect/>
          </a:stretch>
        </p:blipFill>
        <p:spPr>
          <a:xfrm>
            <a:off x="5603331" y="3356992"/>
            <a:ext cx="6361026" cy="2404000"/>
          </a:xfrm>
          <a:prstGeom prst="rect">
            <a:avLst/>
          </a:prstGeom>
        </p:spPr>
      </p:pic>
    </p:spTree>
    <p:extLst>
      <p:ext uri="{BB962C8B-B14F-4D97-AF65-F5344CB8AC3E}">
        <p14:creationId xmlns:p14="http://schemas.microsoft.com/office/powerpoint/2010/main" val="103098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19.61"/>
  <p:tag name="LATEXADDIN" val="\documentclass{article}&#10;\usepackage{amsmath}&#10;\usepackage{graphicx}&#10;\usepackage{epstopdf}&#10;\usepackage{xcolor}&#10;\usepackage{amssymb,latexsym,bm,amsmath,amsthm}&#10;\usepackage{tabularx}&#10;\usepackage{subfigure}&#10;\usepackage{float}&#10;\usepackage{multirow}&#10;\usepackage{amssymb,latexsym,amsmath,amsthm}&#10;\usepackage{setspace}&#10;\pagestyle{empty}&#10;\def\E{{\mathrm{E}}}&#10;\def\I{{\mathbf{I}}}&#10;\def\vec{{\rm vec}}&#10;\def\er{{\bf \mathcal E}}&#10;\def\cov{{\rm cov}}&#10;\def\tilde{\widetilde}&#10;\def\hat{\widehat}&#10;\def\new{{\rm new}}&#10;\def\red{\color{red}}&#10;\def\cnst{{\rm cnst}}&#10;\def\sgn{{\rm sign}}&#10;\def\r{{[r]}}&#10;\def\1{{[1]}}&#10;\def\N{{[N]}}&#10;\def\real{{\mathbb R}}&#10;&#10;\begin{document}&#10;$$\mathcal I=&#10;\frac{1}{\mu_{00}}\begin{pmatrix}&#10;\mu_{02} &amp; \mu_{11}\\&#10;\mu_{11} &amp; \mu_{20}&#10;\end{pmatrix}&#10;$$&#10;\end{document}"/>
  <p:tag name="IGUANATEXSIZE" val="28"/>
  <p:tag name="IGUANATEXCURSOR" val="667"/>
  <p:tag name="TRANSPARENCY" val="True"/>
  <p:tag name="FILENAME" val=""/>
  <p:tag name="LATEXENGINEID" val="0"/>
  <p:tag name="TEMPFOLDER" val="C:\Users\user\Desktop\"/>
  <p:tag name="LATEXFORMHEIGHT" val="312"/>
  <p:tag name="LATEXFORMWIDTH" val="384"/>
  <p:tag name="LATEXFORMWRAP" val="True"/>
  <p:tag name="BITMAPVECTOR"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原創">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276428</TotalTime>
  <Words>2815</Words>
  <Application>Microsoft Office PowerPoint</Application>
  <PresentationFormat>寬螢幕</PresentationFormat>
  <Paragraphs>822</Paragraphs>
  <Slides>78</Slides>
  <Notes>44</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78</vt:i4>
      </vt:variant>
    </vt:vector>
  </HeadingPairs>
  <TitlesOfParts>
    <vt:vector size="94" baseType="lpstr">
      <vt:lpstr>Arial Unicode MS</vt:lpstr>
      <vt:lpstr>Gill Sans MT</vt:lpstr>
      <vt:lpstr>STXingkai</vt:lpstr>
      <vt:lpstr>超世紀波卡體一空陰</vt:lpstr>
      <vt:lpstr>新細明體</vt:lpstr>
      <vt:lpstr>標楷體</vt:lpstr>
      <vt:lpstr>Arial</vt:lpstr>
      <vt:lpstr>Berlin Sans FB Demi</vt:lpstr>
      <vt:lpstr>Bookman Old Style</vt:lpstr>
      <vt:lpstr>Brush Script MT</vt:lpstr>
      <vt:lpstr>Calibri</vt:lpstr>
      <vt:lpstr>Cambria Math</vt:lpstr>
      <vt:lpstr>Times New Roman</vt:lpstr>
      <vt:lpstr>Wingdings</vt:lpstr>
      <vt:lpstr>Wingdings 3</vt:lpstr>
      <vt:lpstr>原創</vt:lpstr>
      <vt:lpstr>A Speedy and robust Cryo-EM processing Platform (ASCEP)</vt:lpstr>
      <vt:lpstr>Cryo-EM Image Processing (1/3)</vt:lpstr>
      <vt:lpstr>Cryo-EM Image Processing (2/3)</vt:lpstr>
      <vt:lpstr>Cryo-EM Image Processing (3/3)</vt:lpstr>
      <vt:lpstr>ASCEP</vt:lpstr>
      <vt:lpstr>Cryo-EM Analysis Packages</vt:lpstr>
      <vt:lpstr>An Unified Framework for Cryo-EM (1/3)</vt:lpstr>
      <vt:lpstr>An Unified Framework for Cryo-EM (2/3)</vt:lpstr>
      <vt:lpstr>An Unified Framework for Cryo-EM (3/3)</vt:lpstr>
      <vt:lpstr>ASCEP: More than Scipion More Competitive Algorithms to Meet Current Challenges</vt:lpstr>
      <vt:lpstr>ASCEP Features</vt:lpstr>
      <vt:lpstr>Two Stage Dimension Reduction (2SDR)</vt:lpstr>
      <vt:lpstr>PCA on image data</vt:lpstr>
      <vt:lpstr>Proposed 2SDR on image data (1/2)</vt:lpstr>
      <vt:lpstr>Proposed 2SDR on image data (2/2)</vt:lpstr>
      <vt:lpstr>Synthetic Data</vt:lpstr>
      <vt:lpstr>Synthetic Data – 70S Ribosome</vt:lpstr>
      <vt:lpstr>Real data application – Particle images </vt:lpstr>
      <vt:lpstr>Real data application – Particle images </vt:lpstr>
      <vt:lpstr>Real data application – Particle images </vt:lpstr>
      <vt:lpstr>Real data application – Movie files</vt:lpstr>
      <vt:lpstr>Short Summary</vt:lpstr>
      <vt:lpstr>2SDR Preprocessing</vt:lpstr>
      <vt:lpstr>Alignment and averaging</vt:lpstr>
      <vt:lpstr>Noise reduction before alignment</vt:lpstr>
      <vt:lpstr>Noise reduction before alignment</vt:lpstr>
      <vt:lpstr>Short Summary</vt:lpstr>
      <vt:lpstr>Visualization</vt:lpstr>
      <vt:lpstr>t-SNE (1/2)</vt:lpstr>
      <vt:lpstr>t-SNE (2/2)</vt:lpstr>
      <vt:lpstr>Interactive t-SNE (1/2)</vt:lpstr>
      <vt:lpstr>Interactive t-SNE (2/2)</vt:lpstr>
      <vt:lpstr>Distributed Robust Multi-Reference Alignment (DRMRA)</vt:lpstr>
      <vt:lpstr>Multi-Reference Alignment </vt:lpstr>
      <vt:lpstr>Distributed Robust Multi-Reference Alignment (DRMRA)(1/5)</vt:lpstr>
      <vt:lpstr>Distributed Robust Multi-Reference Alignment (DRMRA)(2/5)</vt:lpstr>
      <vt:lpstr>Distributed Robust Multi-Reference Alignment algorithm (DRMRA) (3/5)</vt:lpstr>
      <vt:lpstr>Distributed Robust Multi-Reference Alignment algorithm (DRMRA) (4/5)</vt:lpstr>
      <vt:lpstr>Distributed Robust Multi-Reference Alignment algorithm (DRMRA) (5/5)</vt:lpstr>
      <vt:lpstr>Alignment by Moment of Inertia</vt:lpstr>
      <vt:lpstr>Moment of Inertia (1/2)</vt:lpstr>
      <vt:lpstr>Moment of Inertia (2/2)</vt:lpstr>
      <vt:lpstr>Moment of Inertia - Algorithm</vt:lpstr>
      <vt:lpstr>Synthetic data - Betagal</vt:lpstr>
      <vt:lpstr>Real data application - 70S Ribosome</vt:lpstr>
      <vt:lpstr>Real data application - 80S Ribosome (Bin 4)</vt:lpstr>
      <vt:lpstr>Conclusion</vt:lpstr>
      <vt:lpstr>References</vt:lpstr>
      <vt:lpstr>PowerPoint 簡報</vt:lpstr>
      <vt:lpstr>Appendix</vt:lpstr>
      <vt:lpstr>Core - weak phase object approximation</vt:lpstr>
      <vt:lpstr>Core - 3D Reconstruction</vt:lpstr>
      <vt:lpstr>Cryo-EM Image Processing</vt:lpstr>
      <vt:lpstr>Proposed 2SDR method (1/2)</vt:lpstr>
      <vt:lpstr>Proposed 2SDR method (2/2)</vt:lpstr>
      <vt:lpstr>Choosing the number of components (1/3)</vt:lpstr>
      <vt:lpstr>Choosing the number of components (2/3)</vt:lpstr>
      <vt:lpstr>Choosing the number of components (2/3)</vt:lpstr>
      <vt:lpstr>Choosing the number of components (2/3)</vt:lpstr>
      <vt:lpstr>Choosing the number of components (3/3)</vt:lpstr>
      <vt:lpstr>Different p_0, q_0</vt:lpstr>
      <vt:lpstr>Real data application – Movie files</vt:lpstr>
      <vt:lpstr>Single-Frame Workflow</vt:lpstr>
      <vt:lpstr>Proposed 2SDR preprocessing</vt:lpstr>
      <vt:lpstr>Real data application – ISAC</vt:lpstr>
      <vt:lpstr>Real data application - RELION</vt:lpstr>
      <vt:lpstr>Real data application - Benchmark</vt:lpstr>
      <vt:lpstr>Denoising particle images</vt:lpstr>
      <vt:lpstr>Interactive t-SNE </vt:lpstr>
      <vt:lpstr>Interactive t-SNE </vt:lpstr>
      <vt:lpstr>Interactive t-SNE example 2</vt:lpstr>
      <vt:lpstr>Analysis of DRMRA(r-SUP for 5K, 70s) </vt:lpstr>
      <vt:lpstr>Analysis of DRMRA(r-SUP for 5K, 70s) </vt:lpstr>
      <vt:lpstr>Analysis of DRMRA(r-SUP for 5K, 70s) </vt:lpstr>
      <vt:lpstr>Analysis of ISAC (5K, 70s) </vt:lpstr>
      <vt:lpstr>Tuning parameters for DRMRA</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arryz</dc:creator>
  <cp:lastModifiedBy>phonchi</cp:lastModifiedBy>
  <cp:revision>5630</cp:revision>
  <cp:lastPrinted>2019-12-18T11:14:00Z</cp:lastPrinted>
  <dcterms:created xsi:type="dcterms:W3CDTF">2008-09-09T01:56:11Z</dcterms:created>
  <dcterms:modified xsi:type="dcterms:W3CDTF">2019-12-19T11:34:52Z</dcterms:modified>
</cp:coreProperties>
</file>